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8"/>
  </p:notesMasterIdLst>
  <p:handoutMasterIdLst>
    <p:handoutMasterId r:id="rId39"/>
  </p:handoutMasterIdLst>
  <p:sldIdLst>
    <p:sldId id="344" r:id="rId2"/>
    <p:sldId id="362" r:id="rId3"/>
    <p:sldId id="338" r:id="rId4"/>
    <p:sldId id="374" r:id="rId5"/>
    <p:sldId id="417" r:id="rId6"/>
    <p:sldId id="361" r:id="rId7"/>
    <p:sldId id="375" r:id="rId8"/>
    <p:sldId id="376" r:id="rId9"/>
    <p:sldId id="378" r:id="rId10"/>
    <p:sldId id="377" r:id="rId11"/>
    <p:sldId id="380" r:id="rId12"/>
    <p:sldId id="411" r:id="rId13"/>
    <p:sldId id="412" r:id="rId14"/>
    <p:sldId id="413" r:id="rId15"/>
    <p:sldId id="414" r:id="rId16"/>
    <p:sldId id="391" r:id="rId17"/>
    <p:sldId id="415" r:id="rId18"/>
    <p:sldId id="392" r:id="rId19"/>
    <p:sldId id="393" r:id="rId20"/>
    <p:sldId id="394" r:id="rId21"/>
    <p:sldId id="395" r:id="rId22"/>
    <p:sldId id="419" r:id="rId23"/>
    <p:sldId id="420" r:id="rId24"/>
    <p:sldId id="421" r:id="rId25"/>
    <p:sldId id="422" r:id="rId26"/>
    <p:sldId id="423" r:id="rId27"/>
    <p:sldId id="424" r:id="rId28"/>
    <p:sldId id="425" r:id="rId29"/>
    <p:sldId id="426" r:id="rId30"/>
    <p:sldId id="427" r:id="rId31"/>
    <p:sldId id="428" r:id="rId32"/>
    <p:sldId id="429" r:id="rId33"/>
    <p:sldId id="405" r:id="rId34"/>
    <p:sldId id="406" r:id="rId35"/>
    <p:sldId id="408" r:id="rId36"/>
    <p:sldId id="418" r:id="rId37"/>
  </p:sldIdLst>
  <p:sldSz cx="9144000" cy="5143500" type="screen16x9"/>
  <p:notesSz cx="6858000" cy="9144000"/>
  <p:defaultText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79100"/>
    <a:srgbClr val="CF9705"/>
    <a:srgbClr val="F2B104"/>
    <a:srgbClr val="CA5F14"/>
    <a:srgbClr val="FFC65D"/>
    <a:srgbClr val="2A2A2A"/>
    <a:srgbClr val="CB5F14"/>
    <a:srgbClr val="FBB200"/>
    <a:srgbClr val="00FA00"/>
    <a:srgbClr val="D5FC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66928" autoAdjust="0"/>
  </p:normalViewPr>
  <p:slideViewPr>
    <p:cSldViewPr>
      <p:cViewPr>
        <p:scale>
          <a:sx n="94" d="100"/>
          <a:sy n="94" d="100"/>
        </p:scale>
        <p:origin x="1472" y="14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122" d="100"/>
          <a:sy n="122" d="100"/>
        </p:scale>
        <p:origin x="3864"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handoutMaster" Target="handoutMasters/handout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latin typeface="Arial"/>
              <a:cs typeface="Arial"/>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33183A-1356-7A44-9854-A1D3F7EB2CB8}" type="datetimeFigureOut">
              <a:rPr lang="en-US" smtClean="0">
                <a:latin typeface="Arial"/>
                <a:cs typeface="Arial"/>
              </a:rPr>
              <a:t>9/4/16</a:t>
            </a:fld>
            <a:endParaRPr lang="en-US" dirty="0">
              <a:latin typeface="Arial"/>
              <a:cs typeface="Arial"/>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68A85A2-821D-C34E-B01E-999292313745}" type="slidenum">
              <a:rPr lang="en-US" smtClean="0">
                <a:latin typeface="Arial"/>
                <a:cs typeface="Arial"/>
              </a:rPr>
              <a:t>‹#›</a:t>
            </a:fld>
            <a:endParaRPr lang="en-US" dirty="0">
              <a:latin typeface="Arial"/>
              <a:cs typeface="Arial"/>
            </a:endParaRPr>
          </a:p>
        </p:txBody>
      </p:sp>
    </p:spTree>
    <p:extLst>
      <p:ext uri="{BB962C8B-B14F-4D97-AF65-F5344CB8AC3E}">
        <p14:creationId xmlns:p14="http://schemas.microsoft.com/office/powerpoint/2010/main" val="262495340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cs typeface="Arial"/>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cs typeface="Arial"/>
              </a:defRPr>
            </a:lvl1pPr>
          </a:lstStyle>
          <a:p>
            <a:fld id="{BF052239-6C6F-472F-B175-F0FADCEE2BD3}" type="datetimeFigureOut">
              <a:rPr lang="en-US" smtClean="0"/>
              <a:pPr/>
              <a:t>9/4/16</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cs typeface="Arial"/>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cs typeface="Arial"/>
              </a:defRPr>
            </a:lvl1pPr>
          </a:lstStyle>
          <a:p>
            <a:fld id="{E4FF5570-FE69-4FDF-99DA-8CDE436443CD}" type="slidenum">
              <a:rPr lang="en-US" smtClean="0"/>
              <a:pPr/>
              <a:t>‹#›</a:t>
            </a:fld>
            <a:endParaRPr lang="en-US" dirty="0"/>
          </a:p>
        </p:txBody>
      </p:sp>
    </p:spTree>
    <p:extLst>
      <p:ext uri="{BB962C8B-B14F-4D97-AF65-F5344CB8AC3E}">
        <p14:creationId xmlns:p14="http://schemas.microsoft.com/office/powerpoint/2010/main" val="1880055383"/>
      </p:ext>
    </p:extLst>
  </p:cSld>
  <p:clrMap bg1="lt1" tx1="dk1" bg2="lt2" tx2="dk2" accent1="accent1" accent2="accent2" accent3="accent3" accent4="accent4" accent5="accent5" accent6="accent6" hlink="hlink" folHlink="folHlink"/>
  <p:hf hdr="0" ftr="0" dt="0"/>
  <p:notesStyle>
    <a:lvl1pPr marL="0" algn="l" defTabSz="914378" rtl="0" eaLnBrk="1" latinLnBrk="0" hangingPunct="1">
      <a:defRPr sz="1200" kern="1200">
        <a:solidFill>
          <a:schemeClr val="tx1"/>
        </a:solidFill>
        <a:latin typeface="Arial"/>
        <a:ea typeface="+mn-ea"/>
        <a:cs typeface="Arial"/>
      </a:defRPr>
    </a:lvl1pPr>
    <a:lvl2pPr marL="457189" algn="l" defTabSz="914378" rtl="0" eaLnBrk="1" latinLnBrk="0" hangingPunct="1">
      <a:defRPr sz="1200" kern="1200">
        <a:solidFill>
          <a:schemeClr val="tx1"/>
        </a:solidFill>
        <a:latin typeface="Arial"/>
        <a:ea typeface="+mn-ea"/>
        <a:cs typeface="Arial"/>
      </a:defRPr>
    </a:lvl2pPr>
    <a:lvl3pPr marL="914378" algn="l" defTabSz="914378" rtl="0" eaLnBrk="1" latinLnBrk="0" hangingPunct="1">
      <a:defRPr sz="1200" kern="1200">
        <a:solidFill>
          <a:schemeClr val="tx1"/>
        </a:solidFill>
        <a:latin typeface="Arial"/>
        <a:ea typeface="+mn-ea"/>
        <a:cs typeface="Arial"/>
      </a:defRPr>
    </a:lvl3pPr>
    <a:lvl4pPr marL="1371566" algn="l" defTabSz="914378" rtl="0" eaLnBrk="1" latinLnBrk="0" hangingPunct="1">
      <a:defRPr sz="1200" kern="1200">
        <a:solidFill>
          <a:schemeClr val="tx1"/>
        </a:solidFill>
        <a:latin typeface="Arial"/>
        <a:ea typeface="+mn-ea"/>
        <a:cs typeface="Arial"/>
      </a:defRPr>
    </a:lvl4pPr>
    <a:lvl5pPr marL="1828754" algn="l" defTabSz="914378" rtl="0" eaLnBrk="1" latinLnBrk="0" hangingPunct="1">
      <a:defRPr sz="1200" kern="1200">
        <a:solidFill>
          <a:schemeClr val="tx1"/>
        </a:solidFill>
        <a:latin typeface="Arial"/>
        <a:ea typeface="+mn-ea"/>
        <a:cs typeface="Arial"/>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 Id="rId3" Type="http://schemas.openxmlformats.org/officeDocument/2006/relationships/hyperlink" Target="http://en.wikipedia.org/wiki/Full_text_search"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sz="1200" b="0" i="0" u="none" strike="noStrike" cap="none" baseline="0" noProof="0" dirty="0" smtClean="0">
                <a:latin typeface="Arial"/>
                <a:cs typeface="Arial"/>
              </a:rPr>
              <a:t>Hello everyone, my</a:t>
            </a:r>
            <a:r>
              <a:rPr lang="en-GB" sz="1200" b="0" i="0" u="none" strike="noStrike" cap="none" baseline="0" noProof="0" dirty="0" smtClean="0">
                <a:latin typeface="Arial"/>
                <a:cs typeface="Arial"/>
              </a:rPr>
              <a:t> name is Andrés de la Peña, from Stratio, and this is Jonathan </a:t>
            </a:r>
            <a:r>
              <a:rPr lang="en-GB" sz="1200" b="0" i="0" u="none" strike="noStrike" cap="none" baseline="0" noProof="0" dirty="0" err="1" smtClean="0">
                <a:latin typeface="Arial"/>
                <a:cs typeface="Arial"/>
              </a:rPr>
              <a:t>Nappée</a:t>
            </a:r>
            <a:r>
              <a:rPr lang="en-GB" sz="1200" b="0" i="0" u="none" strike="noStrike" cap="none" baseline="0" noProof="0" dirty="0" smtClean="0">
                <a:latin typeface="Arial"/>
                <a:cs typeface="Arial"/>
              </a:rPr>
              <a:t>, from </a:t>
            </a:r>
            <a:r>
              <a:rPr lang="en-GB" sz="1200" b="0" i="0" u="none" strike="noStrike" cap="none" baseline="0" noProof="0" dirty="0" err="1" smtClean="0">
                <a:latin typeface="Arial"/>
                <a:cs typeface="Arial"/>
              </a:rPr>
              <a:t>Nephila</a:t>
            </a:r>
            <a:r>
              <a:rPr lang="en-GB" sz="1200" b="0" i="0" u="none" strike="noStrike" cap="none" baseline="0" noProof="0" dirty="0" smtClean="0">
                <a:latin typeface="Arial"/>
                <a:cs typeface="Arial"/>
              </a:rPr>
              <a:t> Capital.</a:t>
            </a:r>
          </a:p>
          <a:p>
            <a:pPr>
              <a:spcBef>
                <a:spcPts val="0"/>
              </a:spcBef>
              <a:buNone/>
            </a:pPr>
            <a:r>
              <a:rPr lang="en-GB" sz="1200" b="0" i="0" u="none" strike="noStrike" cap="none" baseline="0" noProof="0" dirty="0" smtClean="0">
                <a:latin typeface="Arial"/>
                <a:cs typeface="Arial"/>
              </a:rPr>
              <a:t>Today, we are going to talk about how to </a:t>
            </a:r>
            <a:r>
              <a:rPr lang="en-GB" sz="1200" b="0" i="0" u="none" strike="noStrike" cap="none" baseline="0" noProof="0" dirty="0" err="1" smtClean="0">
                <a:latin typeface="Arial"/>
                <a:cs typeface="Arial"/>
              </a:rPr>
              <a:t>indéx</a:t>
            </a:r>
            <a:r>
              <a:rPr lang="en-GB" sz="1200" b="0" i="0" u="none" strike="noStrike" cap="none" baseline="0" noProof="0" dirty="0" smtClean="0">
                <a:latin typeface="Arial"/>
                <a:cs typeface="Arial"/>
              </a:rPr>
              <a:t> Geospatial data in Cassandra using Stratio's pluggable </a:t>
            </a:r>
            <a:r>
              <a:rPr lang="en-GB" sz="1200" b="0" i="0" u="none" strike="noStrike" cap="none" baseline="0" noProof="0" dirty="0" err="1" smtClean="0">
                <a:latin typeface="Arial"/>
                <a:cs typeface="Arial"/>
              </a:rPr>
              <a:t>Lucene's</a:t>
            </a:r>
            <a:r>
              <a:rPr lang="en-GB" sz="1200" b="0" i="0" u="none" strike="noStrike" cap="none" baseline="0" noProof="0" dirty="0" smtClean="0">
                <a:latin typeface="Arial"/>
                <a:cs typeface="Arial"/>
              </a:rPr>
              <a:t> secondary </a:t>
            </a:r>
            <a:r>
              <a:rPr lang="en-GB" sz="1200" b="0" i="0" u="none" strike="noStrike" cap="none" baseline="0" noProof="0" dirty="0" err="1" smtClean="0">
                <a:latin typeface="Arial"/>
                <a:cs typeface="Arial"/>
              </a:rPr>
              <a:t>índex</a:t>
            </a:r>
            <a:r>
              <a:rPr lang="en-GB" sz="1200" b="0" i="0" u="none" strike="noStrike" cap="none" baseline="0" noProof="0" dirty="0" smtClean="0">
                <a:latin typeface="Arial"/>
                <a:cs typeface="Arial"/>
              </a:rPr>
              <a:t>, and we will show some examples about how to apply these features to several Nephila's use cases.</a:t>
            </a:r>
            <a:endParaRPr lang="en-GB" sz="1200" b="0" i="0" u="none" strike="noStrike" cap="none" baseline="0" noProof="0" dirty="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1</a:t>
            </a:fld>
            <a:endParaRPr lang="en-US" dirty="0"/>
          </a:p>
        </p:txBody>
      </p:sp>
    </p:spTree>
    <p:extLst>
      <p:ext uri="{BB962C8B-B14F-4D97-AF65-F5344CB8AC3E}">
        <p14:creationId xmlns:p14="http://schemas.microsoft.com/office/powerpoint/2010/main" val="7395514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A very important feature of our indexes is that they can be combined with MapReduce frameworks, especially with Spark.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The usage of Lucene predicates with Spark allows to filter the rows at the data database level. </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This way, we can </a:t>
            </a:r>
            <a:r>
              <a:rPr lang="en-US" sz="1200" b="0" i="0" u="none" strike="noStrike" cap="none" baseline="0" noProof="0" dirty="0" smtClean="0">
                <a:latin typeface="Arial"/>
                <a:ea typeface="Arial"/>
                <a:cs typeface="Arial"/>
                <a:sym typeface="Arial"/>
              </a:rPr>
              <a:t>retrieve from Cassandra only the information that we need.</a:t>
            </a:r>
          </a:p>
          <a:p>
            <a:pPr marL="0" marR="0" lvl="0" indent="0" algn="l" rtl="0">
              <a:spcBef>
                <a:spcPts val="0"/>
              </a:spcBef>
              <a:buNone/>
            </a:pPr>
            <a:r>
              <a:rPr lang="en-US" sz="1200" b="0" i="0" u="none" strike="noStrike" cap="none" baseline="0" noProof="0" dirty="0" smtClean="0">
                <a:latin typeface="Arial"/>
                <a:ea typeface="Arial"/>
                <a:cs typeface="Arial"/>
                <a:sym typeface="Arial"/>
              </a:rPr>
              <a:t>It avoids the unnecessary reads produced by the usual systematic full table scan.</a:t>
            </a:r>
          </a:p>
          <a:p>
            <a:pPr marL="0" marR="0" lvl="0" indent="0" algn="l" rtl="0">
              <a:spcBef>
                <a:spcPts val="0"/>
              </a:spcBef>
              <a:buNone/>
            </a:pPr>
            <a:r>
              <a:rPr lang="en-US" sz="1200" b="0" i="0" u="none" strike="noStrike" cap="none" baseline="0" noProof="0" dirty="0" smtClean="0">
                <a:latin typeface="Arial"/>
                <a:ea typeface="Arial"/>
                <a:cs typeface="Arial"/>
                <a:sym typeface="Arial"/>
              </a:rPr>
              <a:t>And, it can reduce the amount of data to be processed, </a:t>
            </a:r>
            <a:r>
              <a:rPr lang="en-US" sz="1200" b="1" i="0" u="none" strike="noStrike" cap="none" baseline="0" noProof="0" dirty="0" smtClean="0">
                <a:latin typeface="Arial"/>
                <a:ea typeface="Arial"/>
                <a:cs typeface="Arial"/>
                <a:sym typeface="Arial"/>
              </a:rPr>
              <a:t>speeding up </a:t>
            </a:r>
            <a:r>
              <a:rPr lang="en-US" sz="1200" b="0" i="0" u="none" strike="noStrike" cap="none" baseline="0" noProof="0" dirty="0" smtClean="0">
                <a:latin typeface="Arial"/>
                <a:ea typeface="Arial"/>
                <a:cs typeface="Arial"/>
                <a:sym typeface="Arial"/>
              </a:rPr>
              <a:t>the jobs.</a:t>
            </a:r>
          </a:p>
          <a:p>
            <a:pPr marL="0" marR="0" lvl="0" indent="0" algn="l" rtl="0">
              <a:spcBef>
                <a:spcPts val="0"/>
              </a:spcBef>
              <a:buNone/>
            </a:pPr>
            <a:endParaRPr lang="en-US" sz="1200" b="0" i="0" u="none" strike="noStrike" cap="none" baseline="0" noProof="0" dirty="0" smtClean="0">
              <a:latin typeface="Arial"/>
              <a:ea typeface="Arial"/>
              <a:cs typeface="Arial"/>
              <a:sym typeface="Arial"/>
            </a:endParaRPr>
          </a:p>
          <a:p>
            <a:pPr marL="0" marR="0" lvl="0" indent="0" algn="l" rtl="0">
              <a:spcBef>
                <a:spcPts val="0"/>
              </a:spcBef>
              <a:buNone/>
            </a:pPr>
            <a:r>
              <a:rPr lang="en-US" sz="1200" baseline="0" noProof="0" dirty="0" smtClean="0">
                <a:latin typeface="Arial"/>
                <a:cs typeface="Arial"/>
              </a:rPr>
              <a:t>As you know, in this kind of deployments there is a Spark Worker running in each Cassandra node. </a:t>
            </a:r>
          </a:p>
          <a:p>
            <a:pPr marL="0" marR="0" lvl="0" indent="0" algn="l" rtl="0">
              <a:spcBef>
                <a:spcPts val="0"/>
              </a:spcBef>
              <a:buNone/>
            </a:pPr>
            <a:r>
              <a:rPr lang="en-US" sz="1200" baseline="0" noProof="0" dirty="0" smtClean="0">
                <a:latin typeface="Arial"/>
                <a:cs typeface="Arial"/>
              </a:rPr>
              <a:t>This is done in order to parallelize jobs preserving data locality.</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Since each node indexes its own data, the locality is guaranteed when using Lucene indexes.</a:t>
            </a:r>
            <a:endParaRPr lang="es-ES_tradnl" sz="1200" b="0" i="0" u="none" strike="noStrike" cap="none" baseline="0" dirty="0" smtClean="0">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10</a:t>
            </a:fld>
            <a:endParaRPr lang="en-US" dirty="0"/>
          </a:p>
        </p:txBody>
      </p:sp>
    </p:spTree>
    <p:extLst>
      <p:ext uri="{BB962C8B-B14F-4D97-AF65-F5344CB8AC3E}">
        <p14:creationId xmlns:p14="http://schemas.microsoft.com/office/powerpoint/2010/main" val="3635636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dirty="0" smtClean="0">
                <a:latin typeface="Arial"/>
                <a:cs typeface="Arial"/>
              </a:rPr>
              <a:t>Now we are</a:t>
            </a:r>
            <a:r>
              <a:rPr lang="en-GB" sz="1200" baseline="0" dirty="0" smtClean="0">
                <a:latin typeface="Arial"/>
                <a:cs typeface="Arial"/>
              </a:rPr>
              <a:t> going to talk about the spatial search capabilities that the Lucene plugin adds to Cassandra.</a:t>
            </a:r>
          </a:p>
          <a:p>
            <a:endParaRPr lang="en-GB" sz="1200" baseline="0" dirty="0" smtClean="0">
              <a:latin typeface="Arial"/>
              <a:cs typeface="Arial"/>
            </a:endParaRPr>
          </a:p>
          <a:p>
            <a:r>
              <a:rPr lang="en-GB" sz="1200" baseline="0" dirty="0" smtClean="0">
                <a:latin typeface="Arial"/>
                <a:cs typeface="Arial"/>
              </a:rPr>
              <a:t>These features are based on the Lucene </a:t>
            </a:r>
            <a:r>
              <a:rPr lang="en-GB" sz="1200" baseline="0" dirty="0" err="1" smtClean="0">
                <a:latin typeface="Arial"/>
                <a:cs typeface="Arial"/>
              </a:rPr>
              <a:t>speishal</a:t>
            </a:r>
            <a:r>
              <a:rPr lang="en-GB" sz="1200" baseline="0" dirty="0" smtClean="0">
                <a:latin typeface="Arial"/>
                <a:cs typeface="Arial"/>
              </a:rPr>
              <a:t> module and on the Java Topology Suite.</a:t>
            </a:r>
          </a:p>
          <a:p>
            <a:endParaRPr lang="en-GB" sz="1200" baseline="0" dirty="0" smtClean="0">
              <a:latin typeface="Arial"/>
              <a:cs typeface="Arial"/>
            </a:endParaRPr>
          </a:p>
          <a:p>
            <a:r>
              <a:rPr lang="en-GB" sz="1200" baseline="0" dirty="0" smtClean="0">
                <a:latin typeface="Arial"/>
                <a:cs typeface="Arial"/>
              </a:rPr>
              <a:t>A small set of these spatial capabilities was presented during our talk in the last Cassandra Summit. During this year, the number of spatial features has grown significantly, and </a:t>
            </a:r>
            <a:r>
              <a:rPr lang="en-GB" sz="1200" baseline="0" dirty="0" err="1" smtClean="0">
                <a:latin typeface="Arial"/>
                <a:cs typeface="Arial"/>
              </a:rPr>
              <a:t>Nephila</a:t>
            </a:r>
            <a:r>
              <a:rPr lang="en-GB" sz="1200" baseline="0" dirty="0" smtClean="0">
                <a:latin typeface="Arial"/>
                <a:cs typeface="Arial"/>
              </a:rPr>
              <a:t> has had an important role in this.</a:t>
            </a:r>
            <a:endParaRPr lang="en-GB" sz="1200" noProof="0" dirty="0" smtClean="0">
              <a:latin typeface="Arial"/>
              <a:cs typeface="Arial"/>
            </a:endParaRPr>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11</a:t>
            </a:fld>
            <a:endParaRPr lang="en-US" dirty="0"/>
          </a:p>
        </p:txBody>
      </p:sp>
    </p:spTree>
    <p:extLst>
      <p:ext uri="{BB962C8B-B14F-4D97-AF65-F5344CB8AC3E}">
        <p14:creationId xmlns:p14="http://schemas.microsoft.com/office/powerpoint/2010/main" val="1254181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Here we have an</a:t>
            </a:r>
            <a:r>
              <a:rPr lang="en-US" sz="1200" baseline="0" noProof="0" dirty="0" smtClean="0">
                <a:latin typeface="Arial"/>
                <a:cs typeface="Arial"/>
              </a:rPr>
              <a:t> example to show how to </a:t>
            </a:r>
            <a:r>
              <a:rPr lang="en-US" sz="1200" baseline="0" noProof="0" dirty="0" err="1" smtClean="0">
                <a:latin typeface="Arial"/>
                <a:cs typeface="Arial"/>
              </a:rPr>
              <a:t>indéx</a:t>
            </a:r>
            <a:r>
              <a:rPr lang="en-US" sz="1200" baseline="0" noProof="0" dirty="0" smtClean="0">
                <a:latin typeface="Arial"/>
                <a:cs typeface="Arial"/>
              </a:rPr>
              <a:t> latitude-longitude points stored in Cassandra using CQL.</a:t>
            </a:r>
          </a:p>
          <a:p>
            <a:r>
              <a:rPr lang="en-US" sz="1200" baseline="0" noProof="0" dirty="0" smtClean="0">
                <a:latin typeface="Arial"/>
                <a:cs typeface="Arial"/>
              </a:rPr>
              <a:t> </a:t>
            </a: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Imagine an application where we want to find restaurants around you. </a:t>
            </a:r>
          </a:p>
          <a:p>
            <a:r>
              <a:rPr lang="en-US" sz="1200" baseline="0" noProof="0" dirty="0" smtClean="0">
                <a:latin typeface="Arial"/>
                <a:cs typeface="Arial"/>
              </a:rPr>
              <a:t>In this example, the table (on the left) contains the restaurant name, and its location. </a:t>
            </a: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There isn`t a native point type in Cassandra, so we will use </a:t>
            </a:r>
            <a:r>
              <a:rPr lang="en-US" sz="1200" b="1" baseline="0" noProof="0" dirty="0" smtClean="0">
                <a:latin typeface="Arial"/>
                <a:cs typeface="Arial"/>
              </a:rPr>
              <a:t>two numeric columns</a:t>
            </a:r>
            <a:r>
              <a:rPr lang="en-US" sz="1200" b="0" baseline="0" noProof="0" dirty="0" smtClean="0">
                <a:latin typeface="Arial"/>
                <a:cs typeface="Arial"/>
              </a:rPr>
              <a:t>, </a:t>
            </a:r>
            <a:r>
              <a:rPr lang="en-US" sz="1200" baseline="0" noProof="0" dirty="0" smtClean="0">
                <a:latin typeface="Arial"/>
                <a:cs typeface="Arial"/>
              </a:rPr>
              <a:t>latitude and longitude, to represent the location. Also a tuple or an UDT could have been used.</a:t>
            </a:r>
          </a:p>
          <a:p>
            <a:endParaRPr lang="en-US" sz="1200" baseline="0" noProof="0" dirty="0" smtClean="0">
              <a:latin typeface="Arial"/>
              <a:cs typeface="Arial"/>
            </a:endParaRPr>
          </a:p>
          <a:p>
            <a:r>
              <a:rPr lang="en-US" sz="1200" baseline="0" noProof="0" dirty="0" smtClean="0">
                <a:latin typeface="Arial"/>
                <a:cs typeface="Arial"/>
              </a:rPr>
              <a:t>Then, we create the </a:t>
            </a:r>
            <a:r>
              <a:rPr lang="en-US" sz="1200" baseline="0" noProof="0" dirty="0" err="1" smtClean="0">
                <a:latin typeface="Arial"/>
                <a:cs typeface="Arial"/>
              </a:rPr>
              <a:t>índex</a:t>
            </a:r>
            <a:r>
              <a:rPr lang="en-US" sz="1200" baseline="0" noProof="0" dirty="0" smtClean="0">
                <a:latin typeface="Arial"/>
                <a:cs typeface="Arial"/>
              </a:rPr>
              <a:t> using the statement on the right.</a:t>
            </a:r>
          </a:p>
          <a:p>
            <a:r>
              <a:rPr lang="en-US" sz="1200" baseline="0" noProof="0" dirty="0" smtClean="0">
                <a:latin typeface="Arial"/>
                <a:cs typeface="Arial"/>
              </a:rPr>
              <a:t>In order to </a:t>
            </a:r>
            <a:r>
              <a:rPr lang="en-US" sz="1200" baseline="0" noProof="0" dirty="0" err="1" smtClean="0">
                <a:latin typeface="Arial"/>
                <a:cs typeface="Arial"/>
              </a:rPr>
              <a:t>indéx</a:t>
            </a:r>
            <a:r>
              <a:rPr lang="en-US" sz="1200" baseline="0" noProof="0" dirty="0" smtClean="0">
                <a:latin typeface="Arial"/>
                <a:cs typeface="Arial"/>
              </a:rPr>
              <a:t> the location, we will add a 'geo_point' mapper named 'location'.</a:t>
            </a:r>
          </a:p>
          <a:p>
            <a:r>
              <a:rPr lang="en-US" sz="1200" baseline="0" noProof="0" dirty="0" smtClean="0">
                <a:latin typeface="Arial"/>
                <a:cs typeface="Arial"/>
              </a:rPr>
              <a:t>With this mapping we must specify which columns, in the indexed table, store the latitude and the longitude.</a:t>
            </a:r>
          </a:p>
          <a:p>
            <a:endParaRPr lang="en-US" sz="1200" baseline="0" noProof="0" dirty="0" smtClean="0">
              <a:latin typeface="Arial"/>
              <a:cs typeface="Arial"/>
            </a:endParaRPr>
          </a:p>
          <a:p>
            <a:r>
              <a:rPr lang="en-US" sz="1200" baseline="0" noProof="0" dirty="0" smtClean="0">
                <a:latin typeface="Arial"/>
                <a:cs typeface="Arial"/>
              </a:rPr>
              <a:t>We may combine the geo point mapper with any other non-geospatial mapper. </a:t>
            </a:r>
          </a:p>
          <a:p>
            <a:r>
              <a:rPr lang="en-US" sz="1200" baseline="0" noProof="0" dirty="0" smtClean="0">
                <a:latin typeface="Arial"/>
                <a:cs typeface="Arial"/>
              </a:rPr>
              <a:t>For example, we </a:t>
            </a:r>
            <a:r>
              <a:rPr lang="en-US" sz="1200" baseline="0" noProof="0" dirty="0" err="1" smtClean="0">
                <a:latin typeface="Arial"/>
                <a:cs typeface="Arial"/>
              </a:rPr>
              <a:t>indéx</a:t>
            </a:r>
            <a:r>
              <a:rPr lang="en-US" sz="1200" baseline="0" noProof="0" dirty="0" smtClean="0">
                <a:latin typeface="Arial"/>
                <a:cs typeface="Arial"/>
              </a:rPr>
              <a:t> the </a:t>
            </a:r>
            <a:r>
              <a:rPr lang="fr-FR" sz="1200" baseline="0" noProof="0" dirty="0" smtClean="0">
                <a:latin typeface="Arial"/>
                <a:cs typeface="Arial"/>
              </a:rPr>
              <a:t>'</a:t>
            </a:r>
            <a:r>
              <a:rPr lang="en-US" sz="1200" baseline="0" noProof="0" smtClean="0">
                <a:latin typeface="Arial"/>
                <a:cs typeface="Arial"/>
              </a:rPr>
              <a:t>stars</a:t>
            </a:r>
            <a:r>
              <a:rPr lang="fr-FR" sz="1200" baseline="0" noProof="0" smtClean="0">
                <a:latin typeface="Arial"/>
                <a:cs typeface="Arial"/>
              </a:rPr>
              <a:t>'</a:t>
            </a:r>
            <a:r>
              <a:rPr lang="en-US" sz="1200" baseline="0" noProof="0" dirty="0" smtClean="0">
                <a:latin typeface="Arial"/>
                <a:cs typeface="Arial"/>
              </a:rPr>
              <a:t> column as an integer.</a:t>
            </a:r>
          </a:p>
        </p:txBody>
      </p:sp>
      <p:sp>
        <p:nvSpPr>
          <p:cNvPr id="4" name="Slide Number Placeholder 3"/>
          <p:cNvSpPr>
            <a:spLocks noGrp="1"/>
          </p:cNvSpPr>
          <p:nvPr>
            <p:ph type="sldNum" sz="quarter" idx="10"/>
          </p:nvPr>
        </p:nvSpPr>
        <p:spPr/>
        <p:txBody>
          <a:bodyPr/>
          <a:lstStyle/>
          <a:p>
            <a:fld id="{E4FF5570-FE69-4FDF-99DA-8CDE436443CD}" type="slidenum">
              <a:rPr lang="en-US" smtClean="0"/>
              <a:pPr/>
              <a:t>12</a:t>
            </a:fld>
            <a:endParaRPr lang="en-US" dirty="0"/>
          </a:p>
        </p:txBody>
      </p:sp>
    </p:spTree>
    <p:extLst>
      <p:ext uri="{BB962C8B-B14F-4D97-AF65-F5344CB8AC3E}">
        <p14:creationId xmlns:p14="http://schemas.microsoft.com/office/powerpoint/2010/main" val="1000327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Now that the user locations have been </a:t>
            </a:r>
            <a:r>
              <a:rPr lang="en-US" sz="1200" noProof="0" dirty="0" err="1" smtClean="0">
                <a:latin typeface="Arial"/>
                <a:cs typeface="Arial"/>
              </a:rPr>
              <a:t>índexed</a:t>
            </a:r>
            <a:r>
              <a:rPr lang="en-US" sz="1200" noProof="0" dirty="0" smtClean="0">
                <a:latin typeface="Arial"/>
                <a:cs typeface="Arial"/>
              </a:rPr>
              <a:t>, we can start</a:t>
            </a:r>
            <a:r>
              <a:rPr lang="en-US" sz="1200" baseline="0" noProof="0" dirty="0" smtClean="0">
                <a:latin typeface="Arial"/>
                <a:cs typeface="Arial"/>
              </a:rPr>
              <a:t> searching for </a:t>
            </a:r>
            <a:r>
              <a:rPr lang="en-US" sz="1200" baseline="0" noProof="0" dirty="0" err="1" smtClean="0">
                <a:latin typeface="Arial"/>
                <a:cs typeface="Arial"/>
              </a:rPr>
              <a:t>geospeishal</a:t>
            </a:r>
            <a:r>
              <a:rPr lang="en-US" sz="1200" baseline="0" noProof="0" dirty="0" smtClean="0">
                <a:latin typeface="Arial"/>
                <a:cs typeface="Arial"/>
              </a:rPr>
              <a:t> data. </a:t>
            </a:r>
          </a:p>
          <a:p>
            <a:r>
              <a:rPr lang="en-US" sz="1200" baseline="0" noProof="0" dirty="0" smtClean="0">
                <a:latin typeface="Arial"/>
                <a:cs typeface="Arial"/>
              </a:rPr>
              <a:t>The simplest type of query that we have is Bounding box.</a:t>
            </a:r>
          </a:p>
          <a:p>
            <a:r>
              <a:rPr lang="en-US" sz="1200" baseline="0" noProof="0" dirty="0" smtClean="0">
                <a:latin typeface="Arial"/>
                <a:cs typeface="Arial"/>
              </a:rPr>
              <a:t>In this example, we search for restaurants placed inside the visible screen of an hypothetical mobile application.</a:t>
            </a:r>
          </a:p>
          <a:p>
            <a:r>
              <a:rPr lang="en-US" sz="1200" baseline="0" noProof="0" dirty="0" smtClean="0">
                <a:latin typeface="Arial"/>
                <a:cs typeface="Arial"/>
              </a:rPr>
              <a:t>To define the bounding box, we specify, in the query, the minimum and maximum latitude and longitude values.</a:t>
            </a:r>
          </a:p>
          <a:p>
            <a:r>
              <a:rPr lang="en-US" sz="1200" baseline="0" noProof="0" dirty="0" smtClean="0">
                <a:latin typeface="Arial"/>
                <a:cs typeface="Arial"/>
              </a:rPr>
              <a:t>This way, we will collect all the restaurants </a:t>
            </a:r>
            <a:r>
              <a:rPr lang="en-US" sz="1200" b="1" baseline="0" noProof="0" dirty="0" smtClean="0">
                <a:latin typeface="Arial"/>
                <a:cs typeface="Arial"/>
              </a:rPr>
              <a:t>within</a:t>
            </a:r>
            <a:r>
              <a:rPr lang="en-US" sz="1200" baseline="0" noProof="0" dirty="0" smtClean="0">
                <a:latin typeface="Arial"/>
                <a:cs typeface="Arial"/>
              </a:rPr>
              <a:t> the specified coordinates</a:t>
            </a:r>
          </a:p>
          <a:p>
            <a:endParaRPr lang="en-US" sz="1200" baseline="0" noProof="0" dirty="0" smtClean="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13</a:t>
            </a:fld>
            <a:endParaRPr lang="en-US" dirty="0"/>
          </a:p>
        </p:txBody>
      </p:sp>
    </p:spTree>
    <p:extLst>
      <p:ext uri="{BB962C8B-B14F-4D97-AF65-F5344CB8AC3E}">
        <p14:creationId xmlns:p14="http://schemas.microsoft.com/office/powerpoint/2010/main" val="2007362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Another</a:t>
            </a:r>
            <a:r>
              <a:rPr lang="en-US" sz="1200" baseline="0" noProof="0" dirty="0" smtClean="0">
                <a:latin typeface="Arial"/>
                <a:cs typeface="Arial"/>
              </a:rPr>
              <a:t> possible query is to search for restaurants placed </a:t>
            </a:r>
            <a:r>
              <a:rPr lang="en-US" sz="1200" b="1" baseline="0" noProof="0" dirty="0" smtClean="0">
                <a:latin typeface="Arial"/>
                <a:cs typeface="Arial"/>
              </a:rPr>
              <a:t>inside</a:t>
            </a:r>
            <a:r>
              <a:rPr lang="en-US" sz="1200" baseline="0" noProof="0" dirty="0" smtClean="0">
                <a:latin typeface="Arial"/>
                <a:cs typeface="Arial"/>
              </a:rPr>
              <a:t> a specific distance range from a fixed point.</a:t>
            </a:r>
          </a:p>
          <a:p>
            <a:r>
              <a:rPr lang="en-US" sz="1200" baseline="0" noProof="0" dirty="0" smtClean="0">
                <a:latin typeface="Arial"/>
                <a:cs typeface="Arial"/>
              </a:rPr>
              <a:t>For this, we must specify the latitude and the longitude of the reference point, and the desired distance range.</a:t>
            </a:r>
          </a:p>
          <a:p>
            <a:r>
              <a:rPr lang="en-US" sz="1200" baseline="0" noProof="0" dirty="0" smtClean="0">
                <a:latin typeface="Arial"/>
                <a:cs typeface="Arial"/>
              </a:rPr>
              <a:t>Max distance is mandatory, whereas min distance is optional.</a:t>
            </a:r>
          </a:p>
          <a:p>
            <a:r>
              <a:rPr lang="en-US" sz="1200" noProof="0" dirty="0" smtClean="0">
                <a:latin typeface="Arial"/>
                <a:cs typeface="Arial"/>
              </a:rPr>
              <a:t>Along with the distance value we can specify a distance</a:t>
            </a:r>
            <a:r>
              <a:rPr lang="en-US" sz="1200" baseline="0" noProof="0" dirty="0" smtClean="0">
                <a:latin typeface="Arial"/>
                <a:cs typeface="Arial"/>
              </a:rPr>
              <a:t> unit.</a:t>
            </a:r>
          </a:p>
          <a:p>
            <a:r>
              <a:rPr lang="en-US" sz="1200" baseline="0" noProof="0" dirty="0" smtClean="0">
                <a:latin typeface="Arial"/>
                <a:cs typeface="Arial"/>
              </a:rPr>
              <a:t>In our example, we search for restaurants located at least one hundred meters away but no more than two kilometers away from our position. </a:t>
            </a:r>
            <a:endParaRPr lang="en-US" sz="1200" noProof="0" dirty="0" smtClean="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14</a:t>
            </a:fld>
            <a:endParaRPr lang="en-US" dirty="0"/>
          </a:p>
        </p:txBody>
      </p:sp>
    </p:spTree>
    <p:extLst>
      <p:ext uri="{BB962C8B-B14F-4D97-AF65-F5344CB8AC3E}">
        <p14:creationId xmlns:p14="http://schemas.microsoft.com/office/powerpoint/2010/main" val="7766532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Additionally, it is also possible to sort the results of any search</a:t>
            </a:r>
            <a:r>
              <a:rPr lang="en-US" baseline="0" dirty="0" smtClean="0"/>
              <a:t> by their distance to a specific location.</a:t>
            </a:r>
          </a:p>
          <a:p>
            <a:endParaRPr lang="en-US" baseline="0" dirty="0" smtClean="0"/>
          </a:p>
          <a:p>
            <a:r>
              <a:rPr lang="en-US" baseline="0" dirty="0" smtClean="0"/>
              <a:t>In the example we request the restaurants closest to the user's location. </a:t>
            </a:r>
          </a:p>
          <a:p>
            <a:endParaRPr lang="en-US" baseline="0" dirty="0" smtClean="0"/>
          </a:p>
          <a:p>
            <a:r>
              <a:rPr lang="en-US" baseline="0" dirty="0" smtClean="0"/>
              <a:t>The 'reverse' attribute controls whether the order should be ascending or descending, that is, if we are going to retrieve the closest or the farthest locations.</a:t>
            </a:r>
          </a:p>
          <a:p>
            <a:endParaRPr lang="en-US" baseline="0" dirty="0" smtClean="0"/>
          </a:p>
          <a:p>
            <a:r>
              <a:rPr lang="en-US" baseline="0" dirty="0" smtClean="0"/>
              <a:t>Finally, we use the CQL limit clause to select only the </a:t>
            </a:r>
            <a:r>
              <a:rPr lang="en-US" b="1" baseline="0" dirty="0" smtClean="0"/>
              <a:t>ten closest</a:t>
            </a:r>
            <a:r>
              <a:rPr lang="en-US" baseline="0" dirty="0" smtClean="0"/>
              <a:t> restaurants.</a:t>
            </a:r>
          </a:p>
          <a:p>
            <a:endParaRPr lang="en-US" baseline="0" dirty="0" smtClean="0"/>
          </a:p>
          <a:p>
            <a:r>
              <a:rPr lang="en-US" baseline="0" dirty="0" smtClean="0"/>
              <a:t>Although pure sorting queries are perfectly possible, it is usually a good idea to combine sorting with any other filter. This way, we will reduce the number of matched rows, and so the number of locations to be sorted.</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15</a:t>
            </a:fld>
            <a:endParaRPr lang="en-US" dirty="0"/>
          </a:p>
        </p:txBody>
      </p:sp>
    </p:spTree>
    <p:extLst>
      <p:ext uri="{BB962C8B-B14F-4D97-AF65-F5344CB8AC3E}">
        <p14:creationId xmlns:p14="http://schemas.microsoft.com/office/powerpoint/2010/main" val="20958186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a:t>
            </a:r>
            <a:r>
              <a:rPr lang="en-US" baseline="0" dirty="0" smtClean="0"/>
              <a:t> of the most exciting Lucene features, that we have recently added, is the ability to index complex geographical shapes, and not only latitude-longitude points.</a:t>
            </a:r>
          </a:p>
          <a:p>
            <a:endParaRPr lang="en-US" baseline="0" dirty="0" smtClean="0"/>
          </a:p>
          <a:p>
            <a:r>
              <a:rPr lang="en-US" baseline="0" dirty="0" smtClean="0"/>
              <a:t>The shapes should be stored in Cassandra in text columns in the WKT format. WKT is a popular markup language able to represent points, line strings, polygons and their </a:t>
            </a:r>
            <a:r>
              <a:rPr lang="en-US" baseline="0" dirty="0" err="1" smtClean="0"/>
              <a:t>muliparts</a:t>
            </a:r>
            <a:r>
              <a:rPr lang="en-US" baseline="0" dirty="0" smtClean="0"/>
              <a:t>. </a:t>
            </a:r>
          </a:p>
          <a:p>
            <a:endParaRPr lang="en-US" baseline="0" dirty="0" smtClean="0"/>
          </a:p>
          <a:p>
            <a:r>
              <a:rPr lang="en-US" baseline="0" dirty="0" smtClean="0"/>
              <a:t>The indexing is based in the JTS library and its integration with Spatial4j. Although WKT is the only currently supported format, we plan to add support for other popular formats such as GeoJSON.</a:t>
            </a:r>
          </a:p>
          <a:p>
            <a:endParaRPr lang="en-US" baseline="0" dirty="0" smtClean="0"/>
          </a:p>
          <a:p>
            <a:r>
              <a:rPr lang="en-US" baseline="0" dirty="0" smtClean="0"/>
              <a:t>In the example we can see a table storing places, where the text column 'shape' stores a WKT geographical shape. We create a Lucene index </a:t>
            </a:r>
            <a:r>
              <a:rPr lang="en-US" baseline="0" dirty="0" smtClean="0"/>
              <a:t>that maps </a:t>
            </a:r>
            <a:r>
              <a:rPr lang="en-US" baseline="0" dirty="0" smtClean="0"/>
              <a:t>this column as a geographical shape, specifying the maximum number of levels in the </a:t>
            </a:r>
            <a:r>
              <a:rPr lang="en-US" baseline="0" dirty="0" err="1" smtClean="0"/>
              <a:t>geohash</a:t>
            </a:r>
            <a:r>
              <a:rPr lang="en-US" baseline="0" dirty="0" smtClean="0"/>
              <a:t> search prefix tree. </a:t>
            </a:r>
          </a:p>
          <a:p>
            <a:endParaRPr lang="en-US" baseline="0" dirty="0" smtClean="0"/>
          </a:p>
          <a:p>
            <a:r>
              <a:rPr lang="en-US" baseline="0" dirty="0" smtClean="0"/>
              <a:t>It is also possible to specify a sequence of geometric transformations to be sequentially applied to the shape before indexing it. Now we will see some </a:t>
            </a:r>
            <a:r>
              <a:rPr lang="en-US" baseline="0" dirty="0" err="1" smtClean="0"/>
              <a:t>examp</a:t>
            </a:r>
            <a:r>
              <a:rPr lang="es-ES" baseline="0" dirty="0" smtClean="0"/>
              <a:t>les to </a:t>
            </a:r>
            <a:r>
              <a:rPr lang="es-ES" baseline="0" dirty="0" err="1" smtClean="0"/>
              <a:t>demonstrate</a:t>
            </a:r>
            <a:r>
              <a:rPr lang="es-ES" baseline="0" dirty="0" smtClean="0"/>
              <a:t> </a:t>
            </a:r>
            <a:r>
              <a:rPr lang="es-ES" baseline="0" dirty="0" err="1" smtClean="0"/>
              <a:t>the</a:t>
            </a:r>
            <a:r>
              <a:rPr lang="es-ES" baseline="0" dirty="0" smtClean="0"/>
              <a:t> </a:t>
            </a:r>
            <a:r>
              <a:rPr lang="es-ES" baseline="0" dirty="0" err="1" smtClean="0"/>
              <a:t>utility</a:t>
            </a:r>
            <a:r>
              <a:rPr lang="es-ES" baseline="0" dirty="0" smtClean="0"/>
              <a:t> of </a:t>
            </a:r>
            <a:r>
              <a:rPr lang="es-ES" baseline="0" dirty="0" err="1" smtClean="0"/>
              <a:t>these</a:t>
            </a:r>
            <a:r>
              <a:rPr lang="es-ES" baseline="0" dirty="0" smtClean="0"/>
              <a:t> </a:t>
            </a:r>
            <a:r>
              <a:rPr lang="es-ES" baseline="0" dirty="0" err="1" smtClean="0"/>
              <a:t>transformations</a:t>
            </a:r>
            <a:r>
              <a:rPr lang="es-ES" baseline="0" dirty="0" smtClean="0"/>
              <a:t>.</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16</a:t>
            </a:fld>
            <a:endParaRPr lang="en-US" dirty="0"/>
          </a:p>
        </p:txBody>
      </p:sp>
    </p:spTree>
    <p:extLst>
      <p:ext uri="{BB962C8B-B14F-4D97-AF65-F5344CB8AC3E}">
        <p14:creationId xmlns:p14="http://schemas.microsoft.com/office/powerpoint/2010/main" val="13313478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available index-time transformations</a:t>
            </a:r>
            <a:r>
              <a:rPr lang="en-US" baseline="0" dirty="0" smtClean="0"/>
              <a:t> is calculating the centroid of the indexed shape. In these example the indexed table stores polygons but we are only interested in indexing the center of the shapes.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17</a:t>
            </a:fld>
            <a:endParaRPr lang="en-US" dirty="0"/>
          </a:p>
        </p:txBody>
      </p:sp>
    </p:spTree>
    <p:extLst>
      <p:ext uri="{BB962C8B-B14F-4D97-AF65-F5344CB8AC3E}">
        <p14:creationId xmlns:p14="http://schemas.microsoft.com/office/powerpoint/2010/main" val="1847531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very useful transformation</a:t>
            </a:r>
            <a:r>
              <a:rPr lang="en-US" baseline="0" dirty="0" smtClean="0"/>
              <a:t> is indexing a buffer around the initial shape. In the example we are applying a 'buffer' transformation to index the region which is 50km around the stored shape. </a:t>
            </a:r>
          </a:p>
          <a:p>
            <a:endParaRPr lang="en-US" baseline="0" dirty="0" smtClean="0"/>
          </a:p>
          <a:p>
            <a:r>
              <a:rPr lang="en-US" baseline="0" dirty="0" smtClean="0"/>
              <a:t>This transformation could be used, for example, for storing the coverage area of a set of antennas given their lat-lon locations. It could also be used for storing the area around roads or borders defined as line strings.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18</a:t>
            </a:fld>
            <a:endParaRPr lang="en-US" dirty="0"/>
          </a:p>
        </p:txBody>
      </p:sp>
    </p:spTree>
    <p:extLst>
      <p:ext uri="{BB962C8B-B14F-4D97-AF65-F5344CB8AC3E}">
        <p14:creationId xmlns:p14="http://schemas.microsoft.com/office/powerpoint/2010/main" val="14809331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Index size and performance greatly depends on the complexity of the indexed shapes. Shapes with a lot of points and</a:t>
            </a:r>
            <a:r>
              <a:rPr lang="en-US" baseline="0" dirty="0" smtClean="0"/>
              <a:t> precision decimals will produce many terms in the search </a:t>
            </a:r>
            <a:r>
              <a:rPr lang="en-US" baseline="0" dirty="0" smtClean="0"/>
              <a:t>tree. This increases </a:t>
            </a:r>
            <a:r>
              <a:rPr lang="en-US" baseline="0" dirty="0" smtClean="0"/>
              <a:t>the size of the index and </a:t>
            </a:r>
            <a:r>
              <a:rPr lang="en-US" baseline="0" dirty="0" smtClean="0"/>
              <a:t>reduces </a:t>
            </a:r>
            <a:r>
              <a:rPr lang="en-US" baseline="0" dirty="0" smtClean="0"/>
              <a:t>performance. So, if your use case allows it, it could be interesting to use transformations to simplify the indexed shapes. Both centroid and bounding box are typical transformations to do this. Convex hull can also be an interesting, more accurate, precision reducer. </a:t>
            </a:r>
          </a:p>
          <a:p>
            <a:endParaRPr lang="en-US" baseline="0" dirty="0" smtClean="0"/>
          </a:p>
          <a:p>
            <a:r>
              <a:rPr lang="en-US" baseline="0" dirty="0" smtClean="0"/>
              <a:t>In this example we show how convex hull transformation is used to reduce a complex shape with more than two thousand points, to a simple polygon with only eight points, dramatically increasing both indexing and searching performance.</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19</a:t>
            </a:fld>
            <a:endParaRPr lang="en-US" dirty="0"/>
          </a:p>
        </p:txBody>
      </p:sp>
    </p:spTree>
    <p:extLst>
      <p:ext uri="{BB962C8B-B14F-4D97-AF65-F5344CB8AC3E}">
        <p14:creationId xmlns:p14="http://schemas.microsoft.com/office/powerpoint/2010/main" val="12516400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To begin with, I'd</a:t>
            </a:r>
            <a:r>
              <a:rPr lang="en-US" sz="1200" baseline="0" noProof="0" dirty="0" smtClean="0">
                <a:latin typeface="Arial"/>
                <a:cs typeface="Arial"/>
              </a:rPr>
              <a:t> like to introduce Stratio.</a:t>
            </a:r>
          </a:p>
          <a:p>
            <a:endParaRPr lang="en-US" sz="1200" baseline="0" noProof="0" dirty="0" smtClean="0">
              <a:latin typeface="Arial"/>
              <a:cs typeface="Arial"/>
            </a:endParaRPr>
          </a:p>
          <a:p>
            <a:r>
              <a:rPr lang="en-US" sz="1200" baseline="0" noProof="0" dirty="0" smtClean="0">
                <a:latin typeface="Arial"/>
                <a:cs typeface="Arial"/>
              </a:rPr>
              <a:t>Stratio is a big data company founded in 2013, that currently has more than 200 employees. </a:t>
            </a:r>
          </a:p>
          <a:p>
            <a:r>
              <a:rPr lang="en-US" sz="1200" baseline="0" noProof="0" dirty="0" smtClean="0">
                <a:latin typeface="Arial"/>
                <a:cs typeface="Arial"/>
              </a:rPr>
              <a:t>Our technical team is currently located in Madrid but we also have offices in San Francisco and Bogot</a:t>
            </a:r>
            <a:r>
              <a:rPr lang="es-ES" sz="1200" baseline="0" noProof="0" dirty="0" smtClean="0">
                <a:latin typeface="Arial"/>
                <a:cs typeface="Arial"/>
              </a:rPr>
              <a:t>á</a:t>
            </a:r>
            <a:r>
              <a:rPr lang="en-US" sz="1200" baseline="0" noProof="0" dirty="0" smtClean="0">
                <a:latin typeface="Arial"/>
                <a:cs typeface="Arial"/>
              </a:rPr>
              <a:t>. </a:t>
            </a:r>
          </a:p>
          <a:p>
            <a:r>
              <a:rPr lang="en-US" sz="1200" baseline="0" noProof="0" dirty="0" smtClean="0">
                <a:latin typeface="Arial"/>
                <a:cs typeface="Arial"/>
              </a:rPr>
              <a:t>We focus on </a:t>
            </a:r>
            <a:r>
              <a:rPr lang="en-US" sz="1200" baseline="0" noProof="0" dirty="0" err="1" smtClean="0">
                <a:latin typeface="Arial"/>
                <a:cs typeface="Arial"/>
              </a:rPr>
              <a:t>óffering</a:t>
            </a:r>
            <a:r>
              <a:rPr lang="en-US" sz="1200" baseline="0" noProof="0" dirty="0" smtClean="0">
                <a:latin typeface="Arial"/>
                <a:cs typeface="Arial"/>
              </a:rPr>
              <a:t> a big data platform based on the Spark ecosystem, and we are one of the existing certified spark distributions.</a:t>
            </a:r>
            <a:endParaRPr lang="en-US" sz="1200" noProof="0" dirty="0" smtClean="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2</a:t>
            </a:fld>
            <a:endParaRPr lang="en-US" dirty="0"/>
          </a:p>
        </p:txBody>
      </p:sp>
    </p:spTree>
    <p:extLst>
      <p:ext uri="{BB962C8B-B14F-4D97-AF65-F5344CB8AC3E}">
        <p14:creationId xmlns:p14="http://schemas.microsoft.com/office/powerpoint/2010/main" val="1750956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indexed polygons can</a:t>
            </a:r>
            <a:r>
              <a:rPr lang="en-US" baseline="0" dirty="0" smtClean="0"/>
              <a:t> be retrieved by the previously </a:t>
            </a:r>
            <a:r>
              <a:rPr lang="en-US" baseline="0" dirty="0" smtClean="0"/>
              <a:t>shown bounding </a:t>
            </a:r>
            <a:r>
              <a:rPr lang="en-US" baseline="0" dirty="0" smtClean="0"/>
              <a:t>box and distance searches. </a:t>
            </a:r>
          </a:p>
          <a:p>
            <a:endParaRPr lang="en-US" baseline="0" dirty="0" smtClean="0"/>
          </a:p>
          <a:p>
            <a:r>
              <a:rPr lang="en-US" baseline="0" dirty="0" smtClean="0"/>
              <a:t>We have also recently added a geo-shape search type that allows to search for shapes that are related with other shapes (and points). The currently supported spatial relations are intersects, is within, and contains.</a:t>
            </a:r>
          </a:p>
          <a:p>
            <a:endParaRPr lang="en-US" baseline="0" dirty="0" smtClean="0"/>
          </a:p>
          <a:p>
            <a:r>
              <a:rPr lang="en-US" baseline="0" dirty="0" smtClean="0"/>
              <a:t>It is also possible to apply transformations to the shapes used in the search. This allows to build complex shapes in search-time from other WKT shapes.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20</a:t>
            </a:fld>
            <a:endParaRPr lang="en-US" dirty="0"/>
          </a:p>
        </p:txBody>
      </p:sp>
    </p:spTree>
    <p:extLst>
      <p:ext uri="{BB962C8B-B14F-4D97-AF65-F5344CB8AC3E}">
        <p14:creationId xmlns:p14="http://schemas.microsoft.com/office/powerpoint/2010/main" val="1568975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example</a:t>
            </a:r>
            <a:r>
              <a:rPr lang="en-US" baseline="0" dirty="0" smtClean="0"/>
              <a:t> we are searching for all the indexed shapes within a triangle. In this case we search for places within the Bermuda Triangle. Please note how we define both, the spatial operation to be applied, and the format of the search shape, which is WKT</a:t>
            </a:r>
            <a:r>
              <a:rPr lang="en-US" baseline="0" dirty="0" smtClean="0"/>
              <a:t>.</a:t>
            </a:r>
          </a:p>
          <a:p>
            <a:endParaRPr lang="en-US" baseline="0" dirty="0" smtClean="0"/>
          </a:p>
          <a:p>
            <a:pPr marL="0" marR="0" indent="0" algn="l" defTabSz="914378" rtl="0" eaLnBrk="1" fontAlgn="auto" latinLnBrk="0" hangingPunct="1">
              <a:lnSpc>
                <a:spcPct val="100000"/>
              </a:lnSpc>
              <a:spcBef>
                <a:spcPts val="0"/>
              </a:spcBef>
              <a:spcAft>
                <a:spcPts val="0"/>
              </a:spcAft>
              <a:buClrTx/>
              <a:buSzTx/>
              <a:buFontTx/>
              <a:buNone/>
              <a:tabLst/>
              <a:defRPr/>
            </a:pPr>
            <a:r>
              <a:rPr lang="en-US" baseline="0" dirty="0" smtClean="0"/>
              <a:t>In addition, we can recursively define the search shape as transformations of other shapes, as we will see in the Nephila's business use cases that Jonathan will show us.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21</a:t>
            </a:fld>
            <a:endParaRPr lang="en-US" dirty="0"/>
          </a:p>
        </p:txBody>
      </p:sp>
    </p:spTree>
    <p:extLst>
      <p:ext uri="{BB962C8B-B14F-4D97-AF65-F5344CB8AC3E}">
        <p14:creationId xmlns:p14="http://schemas.microsoft.com/office/powerpoint/2010/main" val="12357002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buNone/>
            </a:pPr>
            <a:r>
              <a:rPr lang="en-US" sz="1200" b="0" i="0" u="none" strike="noStrike" cap="none" baseline="0" noProof="0" dirty="0" smtClean="0">
                <a:latin typeface="Arial"/>
                <a:cs typeface="Arial"/>
              </a:rPr>
              <a:t>Thank you Andres, </a:t>
            </a:r>
            <a:r>
              <a:rPr lang="en-US" sz="1200" b="0" i="0" u="none" strike="noStrike" cap="none" baseline="0" noProof="0" dirty="0" smtClean="0">
                <a:latin typeface="Arial"/>
                <a:cs typeface="Arial"/>
              </a:rPr>
              <a:t>I am</a:t>
            </a:r>
            <a:r>
              <a:rPr lang="en-GB" sz="1200" b="0" i="0" u="none" strike="noStrike" cap="none" baseline="0" noProof="0" dirty="0" smtClean="0">
                <a:latin typeface="Arial"/>
                <a:cs typeface="Arial"/>
              </a:rPr>
              <a:t> </a:t>
            </a:r>
            <a:r>
              <a:rPr lang="en-GB" sz="1200" b="0" i="0" u="none" strike="noStrike" cap="none" baseline="0" noProof="0" dirty="0" smtClean="0">
                <a:latin typeface="Arial"/>
                <a:cs typeface="Arial"/>
              </a:rPr>
              <a:t>Jonathan Nappée, I have been working with </a:t>
            </a:r>
            <a:r>
              <a:rPr lang="en-GB" sz="1200" b="0" i="0" u="none" strike="noStrike" cap="none" baseline="0" noProof="0" dirty="0" err="1" smtClean="0">
                <a:latin typeface="Arial"/>
                <a:cs typeface="Arial"/>
              </a:rPr>
              <a:t>Nephila</a:t>
            </a:r>
            <a:r>
              <a:rPr lang="en-GB" sz="1200" b="0" i="0" u="none" strike="noStrike" cap="none" baseline="0" noProof="0" dirty="0" smtClean="0">
                <a:latin typeface="Arial"/>
                <a:cs typeface="Arial"/>
              </a:rPr>
              <a:t> Capital for a year now in the Bermuda office. </a:t>
            </a:r>
            <a:endParaRPr lang="en-GB" sz="1200" b="0" i="0" u="none" strike="noStrike" cap="none" baseline="0" noProof="0" dirty="0" smtClean="0">
              <a:latin typeface="Arial"/>
              <a:cs typeface="Arial"/>
            </a:endParaRPr>
          </a:p>
          <a:p>
            <a:r>
              <a:rPr lang="en-US" dirty="0" smtClean="0"/>
              <a:t>I </a:t>
            </a:r>
            <a:r>
              <a:rPr lang="en-US" dirty="0" smtClean="0"/>
              <a:t>first started talking to Andres while trying to solve some of our </a:t>
            </a:r>
            <a:r>
              <a:rPr lang="en-US" dirty="0" smtClean="0"/>
              <a:t>geospatial</a:t>
            </a:r>
            <a:r>
              <a:rPr lang="en-US" baseline="0" dirty="0" smtClean="0"/>
              <a:t> </a:t>
            </a:r>
            <a:r>
              <a:rPr lang="en-US" dirty="0" smtClean="0"/>
              <a:t>challenges </a:t>
            </a:r>
            <a:r>
              <a:rPr lang="en-US" dirty="0" smtClean="0"/>
              <a:t>with Stratio Lucene index in Cassandra</a:t>
            </a:r>
            <a:r>
              <a:rPr lang="en-US" dirty="0" smtClean="0"/>
              <a:t>.</a:t>
            </a:r>
          </a:p>
          <a:p>
            <a:r>
              <a:rPr lang="en-US" dirty="0" smtClean="0"/>
              <a:t>It already contained</a:t>
            </a:r>
            <a:r>
              <a:rPr lang="en-US" baseline="0" dirty="0" smtClean="0"/>
              <a:t> basic point indexing and distance search features but I had more complex indexing and search cases to implement.</a:t>
            </a:r>
            <a:endParaRPr lang="en-US" dirty="0" smtClean="0"/>
          </a:p>
          <a:p>
            <a:r>
              <a:rPr lang="en-US" baseline="0" dirty="0" smtClean="0"/>
              <a:t>It turned out Andres also wanted to improve this aspect of the index.</a:t>
            </a:r>
            <a:endParaRPr lang="en-US" baseline="0" dirty="0" smtClean="0"/>
          </a:p>
          <a:p>
            <a:r>
              <a:rPr lang="en-US" baseline="0" dirty="0" smtClean="0"/>
              <a:t>So when we met in London in February we </a:t>
            </a:r>
            <a:r>
              <a:rPr lang="en-US" baseline="0" dirty="0" smtClean="0"/>
              <a:t>very </a:t>
            </a:r>
            <a:r>
              <a:rPr lang="en-US" baseline="0" dirty="0" smtClean="0"/>
              <a:t>quickly </a:t>
            </a:r>
            <a:r>
              <a:rPr lang="en-US" baseline="0" dirty="0" smtClean="0"/>
              <a:t>came up with this </a:t>
            </a:r>
            <a:r>
              <a:rPr lang="en-US" baseline="0" dirty="0" smtClean="0"/>
              <a:t>idea of transformations.</a:t>
            </a:r>
          </a:p>
          <a:p>
            <a:r>
              <a:rPr lang="en-US" baseline="0" dirty="0" smtClean="0"/>
              <a:t>I want to show you now a couple of simplified examples </a:t>
            </a:r>
            <a:r>
              <a:rPr lang="en-US" baseline="0" dirty="0" smtClean="0"/>
              <a:t>how </a:t>
            </a:r>
            <a:r>
              <a:rPr lang="en-US" baseline="0" dirty="0" smtClean="0"/>
              <a:t>features could be used in the context of Nephila.</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22</a:t>
            </a:fld>
            <a:endParaRPr lang="en-US" dirty="0"/>
          </a:p>
        </p:txBody>
      </p:sp>
    </p:spTree>
    <p:extLst>
      <p:ext uri="{BB962C8B-B14F-4D97-AF65-F5344CB8AC3E}">
        <p14:creationId xmlns:p14="http://schemas.microsoft.com/office/powerpoint/2010/main" val="4524588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begin with, let me introduce Nephila Capital and briefly explain it’s business. </a:t>
            </a:r>
          </a:p>
          <a:p>
            <a:r>
              <a:rPr lang="en-US" dirty="0" smtClean="0"/>
              <a:t>We are an</a:t>
            </a:r>
            <a:r>
              <a:rPr lang="en-US" baseline="0" dirty="0" smtClean="0"/>
              <a:t> investment fund that specializes in natural catastrophe property insurance. That means we deal with house or building insurances against hurricane, earthquakes or flood kind of disaster.</a:t>
            </a:r>
          </a:p>
          <a:p>
            <a:r>
              <a:rPr lang="en-US" baseline="0" dirty="0" smtClean="0"/>
              <a:t>As you can imagine we manipulate many different kinds of geospatial data sets, from properties we insure to the natural catastrophes impacts.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23</a:t>
            </a:fld>
            <a:endParaRPr lang="en-US" dirty="0"/>
          </a:p>
        </p:txBody>
      </p:sp>
    </p:spTree>
    <p:extLst>
      <p:ext uri="{BB962C8B-B14F-4D97-AF65-F5344CB8AC3E}">
        <p14:creationId xmlns:p14="http://schemas.microsoft.com/office/powerpoint/2010/main" val="13847176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a:t>
            </a:r>
            <a:r>
              <a:rPr lang="en-US" baseline="0" dirty="0" smtClean="0"/>
              <a:t> me explain now the setup for these examples. </a:t>
            </a:r>
          </a:p>
          <a:p>
            <a:r>
              <a:rPr lang="en-US" baseline="0" dirty="0" smtClean="0"/>
              <a:t>We started by indexing all US census blocks, that is to say shapes of blocks of buildings, inside a Cassandra cluster. </a:t>
            </a:r>
          </a:p>
          <a:p>
            <a:r>
              <a:rPr lang="en-US" baseline="0" dirty="0" smtClean="0"/>
              <a:t>Some of the block shapes are very complex and can contain hundreds of points and multiple polygons.</a:t>
            </a:r>
          </a:p>
          <a:p>
            <a:r>
              <a:rPr lang="en-US" baseline="0" dirty="0" smtClean="0"/>
              <a:t>To improve the efficiency we first tried indexing the convex hull but then switched to a composite indexing strategy. I’ll go into more details on this strategy in a few slides.</a:t>
            </a:r>
          </a:p>
          <a:p>
            <a:r>
              <a:rPr lang="en-US" baseline="0" dirty="0" smtClean="0"/>
              <a:t>We also indexed all US fire and police stations locations.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24</a:t>
            </a:fld>
            <a:endParaRPr lang="en-US" dirty="0"/>
          </a:p>
        </p:txBody>
      </p:sp>
    </p:spTree>
    <p:extLst>
      <p:ext uri="{BB962C8B-B14F-4D97-AF65-F5344CB8AC3E}">
        <p14:creationId xmlns:p14="http://schemas.microsoft.com/office/powerpoint/2010/main" val="60125341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the blocks table</a:t>
            </a:r>
            <a:r>
              <a:rPr lang="en-US" baseline="0" dirty="0" smtClean="0"/>
              <a:t> looks like. </a:t>
            </a:r>
          </a:p>
          <a:p>
            <a:r>
              <a:rPr lang="en-US" baseline="0" dirty="0" smtClean="0"/>
              <a:t>Each block contains its shape, centroid location, state income ratio and other information.</a:t>
            </a:r>
          </a:p>
          <a:p>
            <a:r>
              <a:rPr lang="en-US" dirty="0" smtClean="0"/>
              <a:t>We then indexed the different</a:t>
            </a:r>
            <a:r>
              <a:rPr lang="en-US" baseline="0" dirty="0" smtClean="0"/>
              <a:t> fields and in particular the block’s shapes.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25</a:t>
            </a:fld>
            <a:endParaRPr lang="en-US" dirty="0"/>
          </a:p>
        </p:txBody>
      </p:sp>
    </p:spTree>
    <p:extLst>
      <p:ext uri="{BB962C8B-B14F-4D97-AF65-F5344CB8AC3E}">
        <p14:creationId xmlns:p14="http://schemas.microsoft.com/office/powerpoint/2010/main" val="17104150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how the stations table</a:t>
            </a:r>
            <a:r>
              <a:rPr lang="en-US" baseline="0" dirty="0" smtClean="0"/>
              <a:t> looks like. </a:t>
            </a:r>
          </a:p>
          <a:p>
            <a:r>
              <a:rPr lang="en-US" baseline="0" dirty="0" smtClean="0"/>
              <a:t>Each station contains its shape, centroid location, state, city and other information.</a:t>
            </a:r>
          </a:p>
          <a:p>
            <a:r>
              <a:rPr lang="en-US" dirty="0" smtClean="0"/>
              <a:t>We then indexed the different</a:t>
            </a:r>
            <a:r>
              <a:rPr lang="en-US" baseline="0" dirty="0" smtClean="0"/>
              <a:t> fields and in particular the locations.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26</a:t>
            </a:fld>
            <a:endParaRPr lang="en-US" dirty="0"/>
          </a:p>
        </p:txBody>
      </p:sp>
    </p:spTree>
    <p:extLst>
      <p:ext uri="{BB962C8B-B14F-4D97-AF65-F5344CB8AC3E}">
        <p14:creationId xmlns:p14="http://schemas.microsoft.com/office/powerpoint/2010/main" val="58964290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start</a:t>
            </a:r>
            <a:r>
              <a:rPr lang="en-US" baseline="0" dirty="0" smtClean="0"/>
              <a:t> showing the examples, let me explain a bit more the composite indexing strategy</a:t>
            </a:r>
            <a:r>
              <a:rPr lang="en-US" baseline="0" dirty="0" smtClean="0"/>
              <a:t>.</a:t>
            </a:r>
          </a:p>
          <a:p>
            <a:endParaRPr lang="en-US" baseline="0" dirty="0" smtClean="0"/>
          </a:p>
          <a:p>
            <a:r>
              <a:rPr lang="en-US" baseline="0" dirty="0" smtClean="0"/>
              <a:t>This strategy uses two separate index structures, one to achieve speed and other to achieve </a:t>
            </a:r>
            <a:r>
              <a:rPr lang="en-US" baseline="0" dirty="0" err="1" smtClean="0"/>
              <a:t>acuracy</a:t>
            </a:r>
            <a:r>
              <a:rPr lang="en-US" baseline="0" dirty="0" smtClean="0"/>
              <a:t>. The first search structure is a </a:t>
            </a:r>
            <a:r>
              <a:rPr lang="en-US" baseline="0" dirty="0" err="1" smtClean="0"/>
              <a:t>geohash</a:t>
            </a:r>
            <a:r>
              <a:rPr lang="en-US" baseline="0" dirty="0" smtClean="0"/>
              <a:t> recursive prefix tree, usually with low precision. This </a:t>
            </a:r>
            <a:r>
              <a:rPr lang="en-US" baseline="0" dirty="0" err="1" smtClean="0"/>
              <a:t>geohash</a:t>
            </a:r>
            <a:r>
              <a:rPr lang="en-US" baseline="0" dirty="0" smtClean="0"/>
              <a:t> tree is used to quickly discard most of not matching documents. Then, the second search structure, which is a simple covering index, is used to discard the false positives produced by the </a:t>
            </a:r>
            <a:r>
              <a:rPr lang="en-US" baseline="0" dirty="0" err="1" smtClean="0"/>
              <a:t>geohash</a:t>
            </a:r>
            <a:r>
              <a:rPr lang="en-US" baseline="0" dirty="0" smtClean="0"/>
              <a:t> tree.</a:t>
            </a:r>
          </a:p>
          <a:p>
            <a:endParaRPr lang="en-US" baseline="0" dirty="0" smtClean="0"/>
          </a:p>
          <a:p>
            <a:r>
              <a:rPr lang="en-US" baseline="0" dirty="0" smtClean="0"/>
              <a:t>This composite approach allows to quickly retrieve results with complete accuracy while keeping the index relatively small, and it is specially </a:t>
            </a:r>
            <a:r>
              <a:rPr lang="en-US" baseline="0" dirty="0" err="1" smtClean="0"/>
              <a:t>usefull</a:t>
            </a:r>
            <a:r>
              <a:rPr lang="en-US" baseline="0" dirty="0" smtClean="0"/>
              <a:t> with our dataset, which is composed by very complex polygons that would produce too much terms in a regular high-accuracy </a:t>
            </a:r>
            <a:r>
              <a:rPr lang="en-US" baseline="0" dirty="0" err="1" smtClean="0"/>
              <a:t>geohash</a:t>
            </a:r>
            <a:r>
              <a:rPr lang="en-US" baseline="0" dirty="0" smtClean="0"/>
              <a:t> </a:t>
            </a:r>
            <a:r>
              <a:rPr lang="en-US" baseline="0" smtClean="0"/>
              <a:t>search tree.</a:t>
            </a:r>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27</a:t>
            </a:fld>
            <a:endParaRPr lang="en-US" dirty="0"/>
          </a:p>
        </p:txBody>
      </p:sp>
    </p:spTree>
    <p:extLst>
      <p:ext uri="{BB962C8B-B14F-4D97-AF65-F5344CB8AC3E}">
        <p14:creationId xmlns:p14="http://schemas.microsoft.com/office/powerpoint/2010/main" val="1394895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our first use case we want to perform a search of blocks that intersect with a given shape.</a:t>
            </a:r>
          </a:p>
          <a:p>
            <a:r>
              <a:rPr lang="en-US" dirty="0" smtClean="0"/>
              <a:t>This is an important feature for us as the most damaged properties when a hurricane landfall happens are usually the ones closest to the shore.  </a:t>
            </a:r>
          </a:p>
          <a:p>
            <a:r>
              <a:rPr lang="en-US" dirty="0" smtClean="0"/>
              <a:t>We</a:t>
            </a:r>
            <a:r>
              <a:rPr lang="en-US" baseline="0" dirty="0" smtClean="0"/>
              <a:t> can index the coast line but we usually want to see different buffer zones, the 1km, the 5 km and so on. So we use this buffer transformation to give us this flexibility.</a:t>
            </a:r>
            <a:endParaRPr lang="en-US" dirty="0" smtClean="0"/>
          </a:p>
        </p:txBody>
      </p:sp>
      <p:sp>
        <p:nvSpPr>
          <p:cNvPr id="4" name="Slide Number Placeholder 3"/>
          <p:cNvSpPr>
            <a:spLocks noGrp="1"/>
          </p:cNvSpPr>
          <p:nvPr>
            <p:ph type="sldNum" sz="quarter" idx="10"/>
          </p:nvPr>
        </p:nvSpPr>
        <p:spPr/>
        <p:txBody>
          <a:bodyPr/>
          <a:lstStyle/>
          <a:p>
            <a:fld id="{E4FF5570-FE69-4FDF-99DA-8CDE436443CD}" type="slidenum">
              <a:rPr lang="en-US" smtClean="0"/>
              <a:pPr/>
              <a:t>28</a:t>
            </a:fld>
            <a:endParaRPr lang="en-US" dirty="0"/>
          </a:p>
        </p:txBody>
      </p:sp>
    </p:spTree>
    <p:extLst>
      <p:ext uri="{BB962C8B-B14F-4D97-AF65-F5344CB8AC3E}">
        <p14:creationId xmlns:p14="http://schemas.microsoft.com/office/powerpoint/2010/main" val="13413741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second use case, we are interested in finding which blocks are far from any police or fire station.</a:t>
            </a:r>
            <a:r>
              <a:rPr lang="en-US" baseline="0" dirty="0" smtClean="0"/>
              <a:t> </a:t>
            </a:r>
          </a:p>
          <a:p>
            <a:r>
              <a:rPr lang="en-US" baseline="0" dirty="0" smtClean="0"/>
              <a:t>A property far from a fire station will probably on average suffer more damage from a fire than one close to a station. </a:t>
            </a:r>
          </a:p>
          <a:p>
            <a:r>
              <a:rPr lang="en-US" baseline="0" dirty="0" smtClean="0"/>
              <a:t>Thus we can use that information in evaluating the insurance risk. </a:t>
            </a:r>
          </a:p>
          <a:p>
            <a:r>
              <a:rPr lang="en-US" dirty="0" smtClean="0"/>
              <a:t>We consider</a:t>
            </a:r>
            <a:r>
              <a:rPr lang="en-US" baseline="0" dirty="0" smtClean="0"/>
              <a:t> that the beyond an 8 miles radius the fire station response becomes longer and thus less efficient.</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29</a:t>
            </a:fld>
            <a:endParaRPr lang="en-US" dirty="0"/>
          </a:p>
        </p:txBody>
      </p:sp>
    </p:spTree>
    <p:extLst>
      <p:ext uri="{BB962C8B-B14F-4D97-AF65-F5344CB8AC3E}">
        <p14:creationId xmlns:p14="http://schemas.microsoft.com/office/powerpoint/2010/main" val="19797451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noProof="0" dirty="0" smtClean="0">
                <a:solidFill>
                  <a:schemeClr val="tx1"/>
                </a:solidFill>
                <a:latin typeface="Arial"/>
                <a:ea typeface="+mn-ea"/>
                <a:cs typeface="Arial"/>
              </a:rPr>
              <a:t>The presentation has three main points:</a:t>
            </a:r>
          </a:p>
          <a:p>
            <a:pPr marL="171450" indent="-171450">
              <a:buFont typeface="Wingdings" charset="0"/>
              <a:buChar char="Ø"/>
            </a:pPr>
            <a:r>
              <a:rPr lang="en-US" sz="1200" kern="1200" noProof="0" dirty="0" smtClean="0">
                <a:solidFill>
                  <a:schemeClr val="tx1"/>
                </a:solidFill>
                <a:latin typeface="Arial"/>
                <a:ea typeface="+mn-ea"/>
                <a:cs typeface="Arial"/>
              </a:rPr>
              <a:t>At</a:t>
            </a:r>
            <a:r>
              <a:rPr lang="en-US" sz="1200" kern="1200" baseline="0" noProof="0" dirty="0" smtClean="0">
                <a:solidFill>
                  <a:schemeClr val="tx1"/>
                </a:solidFill>
                <a:latin typeface="Arial"/>
                <a:ea typeface="+mn-ea"/>
                <a:cs typeface="Arial"/>
              </a:rPr>
              <a:t> first, </a:t>
            </a:r>
            <a:r>
              <a:rPr lang="en-US" sz="1200" kern="1200" noProof="0" dirty="0" smtClean="0">
                <a:solidFill>
                  <a:schemeClr val="tx1"/>
                </a:solidFill>
                <a:latin typeface="Arial"/>
                <a:ea typeface="+mn-ea"/>
                <a:cs typeface="Arial"/>
              </a:rPr>
              <a:t>a</a:t>
            </a:r>
            <a:r>
              <a:rPr lang="en-US" sz="1200" b="1" kern="1200" baseline="0" noProof="0" dirty="0" smtClean="0">
                <a:solidFill>
                  <a:schemeClr val="tx1"/>
                </a:solidFill>
                <a:latin typeface="Arial"/>
                <a:ea typeface="+mn-ea"/>
                <a:cs typeface="Arial"/>
              </a:rPr>
              <a:t> quick o</a:t>
            </a:r>
            <a:r>
              <a:rPr lang="en-US" sz="1200" b="1" kern="1200" noProof="0" dirty="0" smtClean="0">
                <a:solidFill>
                  <a:schemeClr val="tx1"/>
                </a:solidFill>
                <a:latin typeface="Arial"/>
                <a:ea typeface="+mn-ea"/>
                <a:cs typeface="Arial"/>
              </a:rPr>
              <a:t>verview</a:t>
            </a:r>
            <a:r>
              <a:rPr lang="en-US" sz="1200" kern="1200" baseline="0" noProof="0" dirty="0" smtClean="0">
                <a:solidFill>
                  <a:schemeClr val="tx1"/>
                </a:solidFill>
                <a:latin typeface="Arial"/>
                <a:ea typeface="+mn-ea"/>
                <a:cs typeface="Arial"/>
              </a:rPr>
              <a:t> of Stratio</a:t>
            </a:r>
            <a:r>
              <a:rPr lang="fr-FR" sz="1200" kern="1200" baseline="0" noProof="0" dirty="0" smtClean="0">
                <a:solidFill>
                  <a:schemeClr val="tx1"/>
                </a:solidFill>
                <a:latin typeface="Arial"/>
                <a:ea typeface="+mn-ea"/>
                <a:cs typeface="Arial"/>
              </a:rPr>
              <a:t>'</a:t>
            </a:r>
            <a:r>
              <a:rPr lang="en-US" sz="1200" kern="1200" baseline="0" noProof="0" dirty="0" smtClean="0">
                <a:solidFill>
                  <a:schemeClr val="tx1"/>
                </a:solidFill>
                <a:latin typeface="Arial"/>
                <a:ea typeface="+mn-ea"/>
                <a:cs typeface="Arial"/>
              </a:rPr>
              <a:t>s Lucene secondary indexes. </a:t>
            </a:r>
          </a:p>
          <a:p>
            <a:pPr marL="171450" indent="-171450">
              <a:buFont typeface="Wingdings" charset="0"/>
              <a:buChar char="Ø"/>
            </a:pPr>
            <a:r>
              <a:rPr lang="en-US" sz="1200" b="0" kern="1200" baseline="0" noProof="0" dirty="0" smtClean="0">
                <a:solidFill>
                  <a:schemeClr val="tx1"/>
                </a:solidFill>
                <a:latin typeface="Arial"/>
                <a:ea typeface="+mn-ea"/>
                <a:cs typeface="Arial"/>
              </a:rPr>
              <a:t>Then, we will review the </a:t>
            </a:r>
            <a:r>
              <a:rPr lang="en-US" sz="1200" b="1" kern="1200" baseline="0" noProof="0" dirty="0" smtClean="0">
                <a:solidFill>
                  <a:schemeClr val="tx1"/>
                </a:solidFill>
                <a:latin typeface="Arial"/>
                <a:ea typeface="+mn-ea"/>
                <a:cs typeface="Arial"/>
              </a:rPr>
              <a:t>geospatial</a:t>
            </a:r>
            <a:r>
              <a:rPr lang="en-US" sz="1200" kern="1200" baseline="0" noProof="0" dirty="0" smtClean="0">
                <a:solidFill>
                  <a:schemeClr val="tx1"/>
                </a:solidFill>
                <a:latin typeface="Arial"/>
                <a:ea typeface="+mn-ea"/>
                <a:cs typeface="Arial"/>
              </a:rPr>
              <a:t> search features of the plugin.</a:t>
            </a:r>
            <a:endParaRPr lang="en-US" sz="1200" b="1" kern="1200" baseline="0" noProof="0" dirty="0" smtClean="0">
              <a:solidFill>
                <a:schemeClr val="tx1"/>
              </a:solidFill>
              <a:latin typeface="Arial"/>
              <a:ea typeface="+mn-ea"/>
              <a:cs typeface="Arial"/>
            </a:endParaRPr>
          </a:p>
          <a:p>
            <a:pPr marL="171450" indent="-171450">
              <a:buFont typeface="Wingdings" charset="0"/>
              <a:buChar char="Ø"/>
            </a:pPr>
            <a:r>
              <a:rPr lang="en-US" sz="1200" b="0" kern="1200" baseline="0" noProof="0" dirty="0" smtClean="0">
                <a:solidFill>
                  <a:schemeClr val="tx1"/>
                </a:solidFill>
                <a:latin typeface="Arial"/>
                <a:ea typeface="+mn-ea"/>
                <a:cs typeface="Arial"/>
              </a:rPr>
              <a:t>And, finally, Jonathan will show how these geospatial features are applied to three Nephila's business use cases</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a:t>
            </a:fld>
            <a:endParaRPr lang="en-US" dirty="0"/>
          </a:p>
        </p:txBody>
      </p:sp>
    </p:spTree>
    <p:extLst>
      <p:ext uri="{BB962C8B-B14F-4D97-AF65-F5344CB8AC3E}">
        <p14:creationId xmlns:p14="http://schemas.microsoft.com/office/powerpoint/2010/main" val="13512452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we define a rectangular zone of interest in which we find all the fire stations. </a:t>
            </a:r>
          </a:p>
          <a:p>
            <a:r>
              <a:rPr lang="en-US" dirty="0" smtClean="0"/>
              <a:t>We then build the 8 miles radius shapes from the fire stations and merge them. </a:t>
            </a:r>
          </a:p>
          <a:p>
            <a:r>
              <a:rPr lang="en-US" dirty="0" smtClean="0"/>
              <a:t>Finally we search for all blocks in the rectangular zone, not within the</a:t>
            </a:r>
            <a:r>
              <a:rPr lang="en-US" baseline="0" dirty="0" smtClean="0"/>
              <a:t> stations safer zone.</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30</a:t>
            </a:fld>
            <a:endParaRPr lang="en-US" dirty="0"/>
          </a:p>
        </p:txBody>
      </p:sp>
    </p:spTree>
    <p:extLst>
      <p:ext uri="{BB962C8B-B14F-4D97-AF65-F5344CB8AC3E}">
        <p14:creationId xmlns:p14="http://schemas.microsoft.com/office/powerpoint/2010/main" val="9343761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last use case we consider that a Hurricane just hit the US, in this case we use Hurricane Katrina’s example.</a:t>
            </a:r>
          </a:p>
          <a:p>
            <a:r>
              <a:rPr lang="en-US" dirty="0" smtClean="0"/>
              <a:t>We know</a:t>
            </a:r>
            <a:r>
              <a:rPr lang="en-US" baseline="0" dirty="0" smtClean="0"/>
              <a:t> every 6 hours the location of the hurricane and two zones, the larger zone with medium wind speeds and the smaller zone with highest wind speeds. </a:t>
            </a:r>
            <a:endParaRPr lang="en-US" dirty="0" smtClean="0"/>
          </a:p>
          <a:p>
            <a:r>
              <a:rPr lang="en-US" dirty="0" smtClean="0"/>
              <a:t> </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31</a:t>
            </a:fld>
            <a:endParaRPr lang="en-US" dirty="0"/>
          </a:p>
        </p:txBody>
      </p:sp>
    </p:spTree>
    <p:extLst>
      <p:ext uri="{BB962C8B-B14F-4D97-AF65-F5344CB8AC3E}">
        <p14:creationId xmlns:p14="http://schemas.microsoft.com/office/powerpoint/2010/main" val="8162697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this example we search </a:t>
            </a:r>
            <a:r>
              <a:rPr lang="en-US" dirty="0" smtClean="0"/>
              <a:t>for all </a:t>
            </a:r>
            <a:r>
              <a:rPr lang="en-US" baseline="0" dirty="0" smtClean="0"/>
              <a:t>the blocks in our portfolio of insurance that are hit by the hurricane. </a:t>
            </a:r>
          </a:p>
          <a:p>
            <a:r>
              <a:rPr lang="en-US" baseline="0" dirty="0" smtClean="0"/>
              <a:t>So we merge the two wind speed zones together, further merge with all the other shapes of the hurricane at different times and then look for the blocks inside.</a:t>
            </a:r>
          </a:p>
        </p:txBody>
      </p:sp>
      <p:sp>
        <p:nvSpPr>
          <p:cNvPr id="4" name="Slide Number Placeholder 3"/>
          <p:cNvSpPr>
            <a:spLocks noGrp="1"/>
          </p:cNvSpPr>
          <p:nvPr>
            <p:ph type="sldNum" sz="quarter" idx="10"/>
          </p:nvPr>
        </p:nvSpPr>
        <p:spPr/>
        <p:txBody>
          <a:bodyPr/>
          <a:lstStyle/>
          <a:p>
            <a:fld id="{E4FF5570-FE69-4FDF-99DA-8CDE436443CD}" type="slidenum">
              <a:rPr lang="en-US" smtClean="0"/>
              <a:pPr/>
              <a:t>32</a:t>
            </a:fld>
            <a:endParaRPr lang="en-US" dirty="0"/>
          </a:p>
        </p:txBody>
      </p:sp>
    </p:spTree>
    <p:extLst>
      <p:ext uri="{BB962C8B-B14F-4D97-AF65-F5344CB8AC3E}">
        <p14:creationId xmlns:p14="http://schemas.microsoft.com/office/powerpoint/2010/main" val="10764467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34</a:t>
            </a:fld>
            <a:endParaRPr lang="en-US" dirty="0"/>
          </a:p>
        </p:txBody>
      </p:sp>
    </p:spTree>
    <p:extLst>
      <p:ext uri="{BB962C8B-B14F-4D97-AF65-F5344CB8AC3E}">
        <p14:creationId xmlns:p14="http://schemas.microsoft.com/office/powerpoint/2010/main" val="2261891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And last but not least, our implementation is completely open source.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noProof="0" dirty="0" smtClean="0">
              <a:latin typeface="Arial"/>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It is published under the Apache License and it can be found at </a:t>
            </a:r>
            <a:r>
              <a:rPr lang="en-US" sz="1200" baseline="0" noProof="0" dirty="0" err="1" smtClean="0">
                <a:latin typeface="Arial"/>
                <a:cs typeface="Arial"/>
              </a:rPr>
              <a:t>GitHub</a:t>
            </a:r>
            <a:r>
              <a:rPr lang="en-US" sz="1200" baseline="0" noProof="0" dirty="0" smtClean="0">
                <a:latin typeface="Arial"/>
                <a:cs typeface="Arial"/>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aseline="0" noProof="0" dirty="0" smtClean="0">
              <a:latin typeface="Arial"/>
              <a:cs typeface="Aria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We encourage you to take a look at it, and, of course, any contribution is more than welcomed. </a:t>
            </a:r>
            <a:endParaRPr lang="en-US" sz="1200" noProof="0" dirty="0" smtClean="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35</a:t>
            </a:fld>
            <a:endParaRPr lang="en-US" dirty="0"/>
          </a:p>
        </p:txBody>
      </p:sp>
    </p:spTree>
    <p:extLst>
      <p:ext uri="{BB962C8B-B14F-4D97-AF65-F5344CB8AC3E}">
        <p14:creationId xmlns:p14="http://schemas.microsoft.com/office/powerpoint/2010/main" val="12725997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Thanks</a:t>
            </a:r>
            <a:r>
              <a:rPr lang="en-US" baseline="0" dirty="0" smtClean="0"/>
              <a:t> for your attention</a:t>
            </a:r>
            <a:r>
              <a:rPr lang="en-US" dirty="0" smtClean="0"/>
              <a:t>! Any</a:t>
            </a:r>
            <a:r>
              <a:rPr lang="en-US" baseline="0" dirty="0" smtClean="0"/>
              <a:t> questions? </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36</a:t>
            </a:fld>
            <a:endParaRPr lang="en-US" dirty="0"/>
          </a:p>
        </p:txBody>
      </p:sp>
    </p:spTree>
    <p:extLst>
      <p:ext uri="{BB962C8B-B14F-4D97-AF65-F5344CB8AC3E}">
        <p14:creationId xmlns:p14="http://schemas.microsoft.com/office/powerpoint/2010/main" val="17939039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Stratio's</a:t>
            </a:r>
            <a:r>
              <a:rPr lang="en-US" baseline="0" dirty="0" smtClean="0"/>
              <a:t> Lucene index is an open source implementation of Cassandra's secondary indexes based on Lucene. It was first created in 2014 as a fork of Cassandra, and it became a plugin for Apache Cassandra during last year. </a:t>
            </a:r>
          </a:p>
          <a:p>
            <a:endParaRPr lang="en-US" baseline="0" dirty="0" smtClean="0"/>
          </a:p>
          <a:p>
            <a:r>
              <a:rPr lang="en-US" sz="1200" b="0" i="0" kern="1200" dirty="0" smtClean="0">
                <a:solidFill>
                  <a:schemeClr val="tx1"/>
                </a:solidFill>
                <a:effectLst/>
                <a:latin typeface="Arial"/>
                <a:ea typeface="+mn-ea"/>
                <a:cs typeface="Arial"/>
              </a:rPr>
              <a:t>It extends Cassandra index functionality to provide near real time search such as ElasticSearch or Solr, including </a:t>
            </a:r>
            <a:r>
              <a:rPr lang="en-US" sz="1200" b="0" i="0" u="none" strike="noStrike" kern="1200" dirty="0" smtClean="0">
                <a:solidFill>
                  <a:schemeClr val="tx1"/>
                </a:solidFill>
                <a:effectLst/>
                <a:latin typeface="Arial"/>
                <a:ea typeface="+mn-ea"/>
                <a:cs typeface="Arial"/>
                <a:hlinkClick r:id="rId3"/>
              </a:rPr>
              <a:t>full text search</a:t>
            </a:r>
            <a:r>
              <a:rPr lang="en-US" sz="1200" b="0" i="0" kern="1200" dirty="0" smtClean="0">
                <a:solidFill>
                  <a:schemeClr val="tx1"/>
                </a:solidFill>
                <a:effectLst/>
                <a:latin typeface="Arial"/>
                <a:ea typeface="+mn-ea"/>
                <a:cs typeface="Arial"/>
              </a:rPr>
              <a:t> capabilities and free multidimensional, geospatial and bitemporal search.</a:t>
            </a:r>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4</a:t>
            </a:fld>
            <a:endParaRPr lang="en-US" dirty="0"/>
          </a:p>
        </p:txBody>
      </p:sp>
    </p:spTree>
    <p:extLst>
      <p:ext uri="{BB962C8B-B14F-4D97-AF65-F5344CB8AC3E}">
        <p14:creationId xmlns:p14="http://schemas.microsoft.com/office/powerpoint/2010/main" val="1735067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noProof="0" dirty="0" smtClean="0">
                <a:latin typeface="Arial"/>
                <a:cs typeface="Arial"/>
              </a:rPr>
              <a:t>Rather than building our own index structures, we chose using Apache Lucene as the underlying technology for several reasons:</a:t>
            </a:r>
          </a:p>
          <a:p>
            <a:r>
              <a:rPr lang="es-ES_tradnl" sz="1200" b="0" i="0" u="none" strike="noStrike" cap="none" baseline="0" noProof="0" dirty="0" smtClean="0">
                <a:latin typeface="Arial"/>
                <a:ea typeface="Arial"/>
                <a:cs typeface="Arial"/>
                <a:sym typeface="Arial"/>
              </a:rPr>
              <a:t>- I</a:t>
            </a:r>
            <a:r>
              <a:rPr lang="en-US" sz="1200" baseline="0" noProof="0" dirty="0" smtClean="0">
                <a:latin typeface="Arial"/>
                <a:cs typeface="Arial"/>
              </a:rPr>
              <a:t>t is a proven stable and fast </a:t>
            </a:r>
            <a:r>
              <a:rPr lang="en-US" sz="1200" baseline="0" noProof="0" dirty="0" err="1" smtClean="0">
                <a:latin typeface="Arial"/>
                <a:cs typeface="Arial"/>
              </a:rPr>
              <a:t>índexing</a:t>
            </a:r>
            <a:r>
              <a:rPr lang="en-US" sz="1200" baseline="0" noProof="0" dirty="0" smtClean="0">
                <a:latin typeface="Arial"/>
                <a:cs typeface="Arial"/>
              </a:rPr>
              <a:t> solution.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cap="none" baseline="0" noProof="0" dirty="0" smtClean="0">
                <a:latin typeface="Arial"/>
                <a:ea typeface="Arial"/>
                <a:cs typeface="Arial"/>
                <a:sym typeface="Arial"/>
              </a:rPr>
              <a:t>- I</a:t>
            </a:r>
            <a:r>
              <a:rPr lang="en-US" sz="1200" baseline="0" noProof="0" dirty="0" smtClean="0">
                <a:latin typeface="Arial"/>
                <a:cs typeface="Arial"/>
              </a:rPr>
              <a:t>t has a lot of interesting features, such as </a:t>
            </a:r>
            <a:r>
              <a:rPr lang="en-US" sz="1200" baseline="0" noProof="0" dirty="0" err="1" smtClean="0">
                <a:latin typeface="Arial"/>
                <a:cs typeface="Arial"/>
              </a:rPr>
              <a:t>boolean</a:t>
            </a:r>
            <a:r>
              <a:rPr lang="en-US" sz="1200" baseline="0" noProof="0" dirty="0" smtClean="0">
                <a:latin typeface="Arial"/>
                <a:cs typeface="Arial"/>
              </a:rPr>
              <a:t> queries, range queries or relevance search.</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 Solr and ElasticSearch are successful examples of </a:t>
            </a:r>
            <a:r>
              <a:rPr lang="en-US" sz="1200" b="1" baseline="0" noProof="0" dirty="0" smtClean="0">
                <a:latin typeface="Arial"/>
                <a:cs typeface="Arial"/>
              </a:rPr>
              <a:t>distributed</a:t>
            </a:r>
            <a:r>
              <a:rPr lang="en-US" sz="1200" baseline="0" noProof="0" dirty="0" smtClean="0">
                <a:latin typeface="Arial"/>
                <a:cs typeface="Arial"/>
              </a:rPr>
              <a:t> search </a:t>
            </a:r>
            <a:r>
              <a:rPr lang="en-US" sz="1200" baseline="0" noProof="0" dirty="0" err="1" smtClean="0">
                <a:latin typeface="Arial"/>
                <a:cs typeface="Arial"/>
              </a:rPr>
              <a:t>éngines</a:t>
            </a:r>
            <a:r>
              <a:rPr lang="en-US" sz="1200" baseline="0" noProof="0" dirty="0" smtClean="0">
                <a:latin typeface="Arial"/>
                <a:cs typeface="Arial"/>
              </a:rPr>
              <a:t> built on top of Lucene.</a:t>
            </a:r>
          </a:p>
          <a:p>
            <a:pPr marL="0" indent="0">
              <a:buFontTx/>
              <a:buNone/>
            </a:pPr>
            <a:r>
              <a:rPr lang="en-US" sz="1200" baseline="0" noProof="0" dirty="0" smtClean="0">
                <a:latin typeface="Arial"/>
                <a:cs typeface="Arial"/>
              </a:rPr>
              <a:t>- We also like that Lucene is just a small library that can be embedded directly in Cassandra, and not an external service.</a:t>
            </a:r>
          </a:p>
          <a:p>
            <a:r>
              <a:rPr lang="en-US" sz="1200" baseline="0" noProof="0" dirty="0" smtClean="0">
                <a:latin typeface="Arial"/>
                <a:cs typeface="Arial"/>
              </a:rPr>
              <a:t>- Fi</a:t>
            </a:r>
            <a:r>
              <a:rPr lang="en-US" sz="1200" noProof="0" dirty="0" smtClean="0">
                <a:latin typeface="Arial"/>
                <a:cs typeface="Arial"/>
              </a:rPr>
              <a:t>nally, it is</a:t>
            </a:r>
            <a:r>
              <a:rPr lang="en-US" sz="1200" baseline="0" noProof="0" dirty="0" smtClean="0">
                <a:latin typeface="Arial"/>
                <a:cs typeface="Arial"/>
              </a:rPr>
              <a:t> an Apache project, like Cassandra, fully open source and with a large user community.</a:t>
            </a:r>
          </a:p>
          <a:p>
            <a:endParaRPr lang="en-US" dirty="0"/>
          </a:p>
        </p:txBody>
      </p:sp>
      <p:sp>
        <p:nvSpPr>
          <p:cNvPr id="4" name="Slide Number Placeholder 3"/>
          <p:cNvSpPr>
            <a:spLocks noGrp="1"/>
          </p:cNvSpPr>
          <p:nvPr>
            <p:ph type="sldNum" sz="quarter" idx="10"/>
          </p:nvPr>
        </p:nvSpPr>
        <p:spPr/>
        <p:txBody>
          <a:bodyPr/>
          <a:lstStyle/>
          <a:p>
            <a:fld id="{E4FF5570-FE69-4FDF-99DA-8CDE436443CD}" type="slidenum">
              <a:rPr lang="en-US" smtClean="0"/>
              <a:pPr/>
              <a:t>5</a:t>
            </a:fld>
            <a:endParaRPr lang="en-US" dirty="0"/>
          </a:p>
        </p:txBody>
      </p:sp>
    </p:spTree>
    <p:extLst>
      <p:ext uri="{BB962C8B-B14F-4D97-AF65-F5344CB8AC3E}">
        <p14:creationId xmlns:p14="http://schemas.microsoft.com/office/powerpoint/2010/main" val="1515018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Here we can see how the integration</a:t>
            </a:r>
            <a:r>
              <a:rPr lang="en-US" sz="1200" baseline="0" noProof="0" dirty="0" smtClean="0">
                <a:latin typeface="Arial"/>
                <a:cs typeface="Arial"/>
              </a:rPr>
              <a:t> between Cassandra and Lucene works. </a:t>
            </a:r>
          </a:p>
          <a:p>
            <a:r>
              <a:rPr lang="en-US" sz="1200" baseline="0" noProof="0" dirty="0" smtClean="0">
                <a:latin typeface="Arial"/>
                <a:cs typeface="Arial"/>
              </a:rPr>
              <a:t>There is a Lucene </a:t>
            </a:r>
            <a:r>
              <a:rPr lang="en-US" sz="1200" baseline="0" noProof="0" dirty="0" err="1" smtClean="0">
                <a:latin typeface="Arial"/>
                <a:cs typeface="Arial"/>
              </a:rPr>
              <a:t>índex</a:t>
            </a:r>
            <a:r>
              <a:rPr lang="en-US" sz="1200" baseline="0" noProof="0" dirty="0" smtClean="0">
                <a:latin typeface="Arial"/>
                <a:cs typeface="Arial"/>
              </a:rPr>
              <a:t> embedded in each Cassandra node, so each node indexes its own data. </a:t>
            </a:r>
          </a:p>
          <a:p>
            <a:r>
              <a:rPr lang="en-US" sz="1200" baseline="0" noProof="0" dirty="0" smtClean="0">
                <a:latin typeface="Arial"/>
                <a:cs typeface="Arial"/>
              </a:rPr>
              <a:t>This way, Lucene doesn't have anything to do with distribution and replication, which are responsibility of Cassandra. </a:t>
            </a: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The peer-to-peer architecture is preserved, so each node is able to coordinate </a:t>
            </a:r>
            <a:r>
              <a:rPr lang="en-US" sz="1200" b="1" baseline="0" noProof="0" dirty="0" smtClean="0">
                <a:latin typeface="Arial"/>
                <a:cs typeface="Arial"/>
              </a:rPr>
              <a:t>any</a:t>
            </a:r>
            <a:r>
              <a:rPr lang="en-US" sz="1200" baseline="0" noProof="0" dirty="0" smtClean="0">
                <a:latin typeface="Arial"/>
                <a:cs typeface="Arial"/>
              </a:rPr>
              <a:t> query. So, no master nodes or external coordinators are required.</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baseline="0" noProof="0" dirty="0" smtClean="0">
              <a:latin typeface="Arial"/>
              <a:cs typeface="Arial"/>
            </a:endParaRP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A cool feature of the Lucene index is that it allows to paginate over rows sorted with a different order than the defined by the partitioner. Sorted pagination is possible thanks to a custom CQL query handler able to intercept and rewrite the Cassandra internal read commands.</a:t>
            </a: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If we are performing one of these top-k queries, then all the involved nodes will be queried in a parallel fashion. Otherwise, nodes will be sequentially scanned until we find the requested results. </a:t>
            </a:r>
          </a:p>
          <a:p>
            <a:pPr marL="0" marR="0" indent="0" algn="l" defTabSz="685800" rtl="0" eaLnBrk="1" fontAlgn="auto" latinLnBrk="0" hangingPunct="1">
              <a:lnSpc>
                <a:spcPct val="100000"/>
              </a:lnSpc>
              <a:spcBef>
                <a:spcPts val="0"/>
              </a:spcBef>
              <a:spcAft>
                <a:spcPts val="0"/>
              </a:spcAft>
              <a:buClrTx/>
              <a:buSzTx/>
              <a:buFontTx/>
              <a:buNone/>
              <a:tabLst/>
              <a:defRPr/>
            </a:pPr>
            <a:endParaRPr lang="en-US" sz="1200" baseline="0" noProof="0" dirty="0" smtClean="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6</a:t>
            </a:fld>
            <a:endParaRPr lang="en-US" dirty="0"/>
          </a:p>
        </p:txBody>
      </p:sp>
    </p:spTree>
    <p:extLst>
      <p:ext uri="{BB962C8B-B14F-4D97-AF65-F5344CB8AC3E}">
        <p14:creationId xmlns:p14="http://schemas.microsoft.com/office/powerpoint/2010/main" val="1522748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rtl="0">
              <a:spcBef>
                <a:spcPts val="0"/>
              </a:spcBef>
              <a:buNone/>
            </a:pPr>
            <a:r>
              <a:rPr lang="en-US" sz="1200" b="0" i="0" u="none" strike="noStrike" cap="none" baseline="0" noProof="0" dirty="0" smtClean="0">
                <a:latin typeface="Arial"/>
                <a:ea typeface="Arial"/>
                <a:cs typeface="Arial"/>
                <a:sym typeface="Arial"/>
              </a:rPr>
              <a:t>Now we are going to see how Lucene indexes are created using the Cassandra Query Language.</a:t>
            </a:r>
          </a:p>
          <a:p>
            <a:pPr marL="0" marR="0" lvl="0" indent="0" algn="l" rtl="0">
              <a:spcBef>
                <a:spcPts val="0"/>
              </a:spcBef>
              <a:buNone/>
            </a:pPr>
            <a:r>
              <a:rPr lang="en-US" sz="1200" b="0" i="0" u="none" strike="noStrike" cap="none" baseline="0" noProof="0" dirty="0" smtClean="0">
                <a:latin typeface="Arial"/>
                <a:ea typeface="Arial"/>
                <a:cs typeface="Arial"/>
                <a:sym typeface="Arial"/>
              </a:rPr>
              <a:t>Let's say that we have a table containing tweets. We store the tweet ID, its creation date, the message body, the user ID and the user name.</a:t>
            </a:r>
          </a:p>
          <a:p>
            <a:pPr marL="0" marR="0" lvl="0" indent="0" algn="l" rtl="0">
              <a:spcBef>
                <a:spcPts val="0"/>
              </a:spcBef>
              <a:buNone/>
            </a:pPr>
            <a:endParaRPr lang="en-US" sz="1200" b="0" i="0" u="none" strike="noStrike" cap="none" baseline="0" noProof="0" dirty="0" smtClean="0">
              <a:latin typeface="Arial"/>
              <a:ea typeface="Arial"/>
              <a:cs typeface="Arial"/>
              <a:sym typeface="Arial"/>
            </a:endParaRPr>
          </a:p>
          <a:p>
            <a:pPr marL="0" marR="0" lvl="0" indent="0" algn="l" rtl="0">
              <a:spcBef>
                <a:spcPts val="0"/>
              </a:spcBef>
              <a:buNone/>
            </a:pPr>
            <a:r>
              <a:rPr lang="en-US" sz="1200" b="0" i="0" u="none" strike="noStrike" cap="none" baseline="0" noProof="0" dirty="0" smtClean="0">
                <a:latin typeface="Arial"/>
                <a:ea typeface="Arial"/>
                <a:cs typeface="Arial"/>
                <a:sym typeface="Arial"/>
              </a:rPr>
              <a:t>Then, we create the </a:t>
            </a:r>
            <a:r>
              <a:rPr lang="en-US" sz="1200" b="0" i="0" u="none" strike="noStrike" cap="none" baseline="0" noProof="0" dirty="0" err="1" smtClean="0">
                <a:latin typeface="Arial"/>
                <a:ea typeface="Arial"/>
                <a:cs typeface="Arial"/>
                <a:sym typeface="Arial"/>
              </a:rPr>
              <a:t>índex</a:t>
            </a:r>
            <a:r>
              <a:rPr lang="en-US" sz="1200" b="0" i="0" u="none" strike="noStrike" cap="none" baseline="0" noProof="0" dirty="0" smtClean="0">
                <a:latin typeface="Arial"/>
                <a:ea typeface="Arial"/>
                <a:cs typeface="Arial"/>
                <a:sym typeface="Arial"/>
              </a:rPr>
              <a:t> in CQL specifying the Stratio </a:t>
            </a:r>
            <a:r>
              <a:rPr lang="en-US" sz="1200" b="0" i="0" u="none" strike="noStrike" cap="none" baseline="0" noProof="0" dirty="0" err="1" smtClean="0">
                <a:latin typeface="Arial"/>
                <a:ea typeface="Arial"/>
                <a:cs typeface="Arial"/>
                <a:sym typeface="Arial"/>
              </a:rPr>
              <a:t>índex</a:t>
            </a:r>
            <a:r>
              <a:rPr lang="en-US" sz="1200" b="0" i="0" u="none" strike="noStrike" cap="none" baseline="0" noProof="0" dirty="0" smtClean="0">
                <a:latin typeface="Arial"/>
                <a:ea typeface="Arial"/>
                <a:cs typeface="Arial"/>
                <a:sym typeface="Arial"/>
              </a:rPr>
              <a:t> class and the </a:t>
            </a:r>
            <a:r>
              <a:rPr lang="en-US" sz="1200" b="0" i="0" u="none" strike="noStrike" cap="none" baseline="0" noProof="0" dirty="0" err="1" smtClean="0">
                <a:latin typeface="Arial"/>
                <a:ea typeface="Arial"/>
                <a:cs typeface="Arial"/>
                <a:sym typeface="Arial"/>
              </a:rPr>
              <a:t>índexing</a:t>
            </a:r>
            <a:r>
              <a:rPr lang="en-US" sz="1200" b="0" i="0" u="none" strike="noStrike" cap="none" baseline="0" noProof="0" dirty="0" smtClean="0">
                <a:latin typeface="Arial"/>
                <a:ea typeface="Arial"/>
                <a:cs typeface="Arial"/>
                <a:sym typeface="Arial"/>
              </a:rPr>
              <a:t> properties.</a:t>
            </a:r>
          </a:p>
          <a:p>
            <a:pPr marL="0" marR="0" lvl="0" indent="0" algn="l" rtl="0">
              <a:spcBef>
                <a:spcPts val="0"/>
              </a:spcBef>
              <a:buNone/>
            </a:pPr>
            <a:r>
              <a:rPr lang="en-US" sz="1200" b="0" i="0" u="none" strike="noStrike" cap="none" baseline="0" noProof="0" dirty="0" smtClean="0">
                <a:latin typeface="Arial"/>
                <a:ea typeface="Arial"/>
                <a:cs typeface="Arial"/>
                <a:sym typeface="Arial"/>
              </a:rPr>
              <a:t>We specify an </a:t>
            </a:r>
            <a:r>
              <a:rPr lang="en-US" sz="1200" b="0" i="0" u="none" strike="noStrike" cap="none" baseline="0" noProof="0" dirty="0" err="1" smtClean="0">
                <a:latin typeface="Arial"/>
                <a:ea typeface="Arial"/>
                <a:cs typeface="Arial"/>
                <a:sym typeface="Arial"/>
              </a:rPr>
              <a:t>índex</a:t>
            </a:r>
            <a:r>
              <a:rPr lang="en-US" sz="1200" b="0" i="0" u="none" strike="noStrike" cap="none" baseline="0" noProof="0" dirty="0" smtClean="0">
                <a:latin typeface="Arial"/>
                <a:ea typeface="Arial"/>
                <a:cs typeface="Arial"/>
                <a:sym typeface="Arial"/>
              </a:rPr>
              <a:t> readers refresh of one second, and which columns are going to be </a:t>
            </a:r>
            <a:r>
              <a:rPr lang="en-US" sz="1200" b="0" i="0" u="none" strike="noStrike" cap="none" baseline="0" noProof="0" dirty="0" err="1" smtClean="0">
                <a:latin typeface="Arial"/>
                <a:ea typeface="Arial"/>
                <a:cs typeface="Arial"/>
                <a:sym typeface="Arial"/>
              </a:rPr>
              <a:t>índexed</a:t>
            </a:r>
            <a:r>
              <a:rPr lang="en-US" sz="1200" b="0" i="0" u="none" strike="noStrike" cap="none" baseline="0" noProof="0" dirty="0" smtClean="0">
                <a:latin typeface="Arial"/>
                <a:ea typeface="Arial"/>
                <a:cs typeface="Arial"/>
                <a:sym typeface="Arial"/>
              </a:rPr>
              <a:t> and how.</a:t>
            </a:r>
          </a:p>
          <a:p>
            <a:pPr marL="0" marR="0" lvl="0" indent="0" algn="l" rtl="0">
              <a:spcBef>
                <a:spcPts val="0"/>
              </a:spcBef>
              <a:buNone/>
            </a:pPr>
            <a:r>
              <a:rPr lang="en-US" sz="1200" b="0" i="0" u="none" strike="noStrike" cap="none" baseline="0" noProof="0" dirty="0" smtClean="0">
                <a:latin typeface="Arial"/>
                <a:ea typeface="Arial"/>
                <a:cs typeface="Arial"/>
                <a:sym typeface="Arial"/>
              </a:rPr>
              <a:t>The creation date will be </a:t>
            </a:r>
            <a:r>
              <a:rPr lang="en-US" sz="1200" b="0" i="0" u="none" strike="noStrike" cap="none" baseline="0" noProof="0" dirty="0" err="1" smtClean="0">
                <a:latin typeface="Arial"/>
                <a:ea typeface="Arial"/>
                <a:cs typeface="Arial"/>
                <a:sym typeface="Arial"/>
              </a:rPr>
              <a:t>índexed</a:t>
            </a:r>
            <a:r>
              <a:rPr lang="en-US" sz="1200" b="0" i="0" u="none" strike="noStrike" cap="none" baseline="0" noProof="0" dirty="0" smtClean="0">
                <a:latin typeface="Arial"/>
                <a:ea typeface="Arial"/>
                <a:cs typeface="Arial"/>
                <a:sym typeface="Arial"/>
              </a:rPr>
              <a:t> as a date, using a pattern composed by year, month, and day, defining a precision of days</a:t>
            </a:r>
          </a:p>
          <a:p>
            <a:pPr marL="0" marR="0" lvl="0" indent="0" algn="l" rtl="0">
              <a:spcBef>
                <a:spcPts val="0"/>
              </a:spcBef>
              <a:buNone/>
            </a:pPr>
            <a:r>
              <a:rPr lang="en-US" sz="1200" b="0" i="0" u="none" strike="noStrike" cap="none" baseline="0" noProof="0" dirty="0" smtClean="0">
                <a:latin typeface="Arial"/>
                <a:ea typeface="Arial"/>
                <a:cs typeface="Arial"/>
                <a:sym typeface="Arial"/>
              </a:rPr>
              <a:t>The message field will be treated as English tokenized text </a:t>
            </a:r>
          </a:p>
          <a:p>
            <a:pPr marL="0" marR="0" lvl="0" indent="0" algn="l" rtl="0">
              <a:spcBef>
                <a:spcPts val="0"/>
              </a:spcBef>
              <a:buNone/>
            </a:pPr>
            <a:r>
              <a:rPr lang="en-US" sz="1200" b="0" i="0" u="none" strike="noStrike" cap="none" baseline="0" noProof="0" dirty="0" smtClean="0">
                <a:latin typeface="Arial"/>
                <a:ea typeface="Arial"/>
                <a:cs typeface="Arial"/>
                <a:sym typeface="Arial"/>
              </a:rPr>
              <a:t>And the user ID and the hashtags will be indexed as </a:t>
            </a:r>
            <a:r>
              <a:rPr lang="en-US" sz="1200" b="0" i="0" u="none" strike="noStrike" cap="none" baseline="0" noProof="0" dirty="0" err="1" smtClean="0">
                <a:latin typeface="Arial"/>
                <a:ea typeface="Arial"/>
                <a:cs typeface="Arial"/>
                <a:sym typeface="Arial"/>
              </a:rPr>
              <a:t>untokenized</a:t>
            </a:r>
            <a:r>
              <a:rPr lang="en-US" sz="1200" b="0" i="0" u="none" strike="noStrike" cap="none" baseline="0" noProof="0" dirty="0" smtClean="0">
                <a:latin typeface="Arial"/>
                <a:ea typeface="Arial"/>
                <a:cs typeface="Arial"/>
                <a:sym typeface="Arial"/>
              </a:rPr>
              <a:t> text.</a:t>
            </a:r>
            <a:endParaRPr lang="en-US" sz="1200" b="0" i="0" u="none" strike="noStrike" cap="none" baseline="0" dirty="0">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7</a:t>
            </a:fld>
            <a:endParaRPr lang="en-US" dirty="0"/>
          </a:p>
        </p:txBody>
      </p:sp>
    </p:spTree>
    <p:extLst>
      <p:ext uri="{BB962C8B-B14F-4D97-AF65-F5344CB8AC3E}">
        <p14:creationId xmlns:p14="http://schemas.microsoft.com/office/powerpoint/2010/main" val="12723257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latin typeface="Arial"/>
                <a:cs typeface="Arial"/>
              </a:rPr>
              <a:t>Here we have an example showing how to do searches using the</a:t>
            </a:r>
            <a:r>
              <a:rPr lang="en-US" sz="1200" baseline="0" noProof="0" dirty="0" smtClean="0">
                <a:latin typeface="Arial"/>
                <a:cs typeface="Arial"/>
              </a:rPr>
              <a:t> </a:t>
            </a:r>
            <a:r>
              <a:rPr lang="en-US" sz="1200" noProof="0" dirty="0" smtClean="0">
                <a:latin typeface="Arial"/>
                <a:cs typeface="Arial"/>
              </a:rPr>
              <a:t>Lucene </a:t>
            </a:r>
            <a:r>
              <a:rPr lang="en-US" sz="1200" noProof="0" dirty="0" err="1" smtClean="0">
                <a:latin typeface="Arial"/>
                <a:cs typeface="Arial"/>
              </a:rPr>
              <a:t>índex</a:t>
            </a:r>
            <a:r>
              <a:rPr lang="en-US" sz="1200" noProof="0" dirty="0" smtClean="0">
                <a:latin typeface="Arial"/>
                <a:cs typeface="Arial"/>
              </a:rPr>
              <a:t>. </a:t>
            </a:r>
          </a:p>
          <a:p>
            <a:endParaRPr lang="en-US" sz="1200" noProof="0" dirty="0" smtClean="0">
              <a:latin typeface="Arial"/>
              <a:cs typeface="Arial"/>
            </a:endParaRPr>
          </a:p>
          <a:p>
            <a:r>
              <a:rPr lang="en-US" sz="1200" noProof="0" dirty="0" smtClean="0">
                <a:latin typeface="Arial"/>
                <a:cs typeface="Arial"/>
              </a:rPr>
              <a:t>It includes</a:t>
            </a:r>
            <a:r>
              <a:rPr lang="en-US" sz="1200" baseline="0" noProof="0" dirty="0" smtClean="0">
                <a:latin typeface="Arial"/>
                <a:cs typeface="Arial"/>
              </a:rPr>
              <a:t> filtering, negative filtering, sorting and routing.</a:t>
            </a:r>
            <a:endParaRPr lang="en-US" sz="1200" noProof="0" dirty="0" smtClean="0">
              <a:latin typeface="Arial"/>
              <a:cs typeface="Arial"/>
            </a:endParaRPr>
          </a:p>
          <a:p>
            <a:endParaRPr lang="en-US" sz="1200" noProof="0" dirty="0" smtClean="0">
              <a:latin typeface="Arial"/>
              <a:cs typeface="Arial"/>
            </a:endParaRPr>
          </a:p>
          <a:p>
            <a:r>
              <a:rPr lang="en-US" sz="1200" noProof="0" dirty="0" smtClean="0">
                <a:latin typeface="Arial"/>
                <a:cs typeface="Arial"/>
              </a:rPr>
              <a:t>We embed</a:t>
            </a:r>
            <a:r>
              <a:rPr lang="en-US" sz="1200" baseline="0" noProof="0" dirty="0" smtClean="0">
                <a:latin typeface="Arial"/>
                <a:cs typeface="Arial"/>
              </a:rPr>
              <a:t> the Lucene index JSON syntax inside Cassandra Query Language using the recently created clause for custom expressions.</a:t>
            </a:r>
          </a:p>
          <a:p>
            <a:endParaRPr lang="en-US" sz="1200" baseline="0" noProof="0" dirty="0" smtClean="0">
              <a:latin typeface="Arial"/>
              <a:cs typeface="Arial"/>
            </a:endParaRPr>
          </a:p>
          <a:p>
            <a:r>
              <a:rPr lang="en-US" sz="1200" baseline="0" noProof="0" dirty="0" smtClean="0">
                <a:latin typeface="Arial"/>
                <a:cs typeface="Arial"/>
              </a:rPr>
              <a:t>The JSON Lucene expression specifies that we are searching for all the tweets containing the phrase 'cassandra is cool'.</a:t>
            </a:r>
          </a:p>
          <a:p>
            <a:r>
              <a:rPr lang="en-US" sz="1200" baseline="0" noProof="0" dirty="0" smtClean="0">
                <a:latin typeface="Arial"/>
                <a:cs typeface="Arial"/>
              </a:rPr>
              <a:t>We also require that the matched tweets must </a:t>
            </a:r>
            <a:r>
              <a:rPr lang="en-US" sz="1200" b="1" baseline="0" noProof="0" dirty="0" smtClean="0">
                <a:latin typeface="Arial"/>
                <a:cs typeface="Arial"/>
              </a:rPr>
              <a:t>not</a:t>
            </a:r>
            <a:r>
              <a:rPr lang="en-US" sz="1200" baseline="0" noProof="0" dirty="0" smtClean="0">
                <a:latin typeface="Arial"/>
                <a:cs typeface="Arial"/>
              </a:rPr>
              <a:t> be labeled with the hashtag 'cassandra'. </a:t>
            </a:r>
          </a:p>
          <a:p>
            <a:pPr marL="0" marR="0" indent="0" algn="l" defTabSz="685800" rtl="0" eaLnBrk="1" fontAlgn="auto" latinLnBrk="0" hangingPunct="1">
              <a:lnSpc>
                <a:spcPct val="100000"/>
              </a:lnSpc>
              <a:spcBef>
                <a:spcPts val="0"/>
              </a:spcBef>
              <a:spcAft>
                <a:spcPts val="0"/>
              </a:spcAft>
              <a:buClrTx/>
              <a:buSzTx/>
              <a:buFontTx/>
              <a:buNone/>
              <a:tabLst/>
              <a:defRPr/>
            </a:pPr>
            <a:r>
              <a:rPr lang="en-US" sz="1200" baseline="0" noProof="0" dirty="0" smtClean="0">
                <a:latin typeface="Arial"/>
                <a:cs typeface="Arial"/>
              </a:rPr>
              <a:t>Additionally, results should be returned sorted by descending creation date.</a:t>
            </a:r>
          </a:p>
          <a:p>
            <a:endParaRPr lang="en-US" sz="1200" baseline="0" noProof="0" dirty="0" smtClean="0">
              <a:latin typeface="Arial"/>
              <a:cs typeface="Arial"/>
            </a:endParaRPr>
          </a:p>
          <a:p>
            <a:r>
              <a:rPr lang="en-US" sz="1200" baseline="0" noProof="0" dirty="0" smtClean="0">
                <a:latin typeface="Arial"/>
                <a:cs typeface="Arial"/>
              </a:rPr>
              <a:t>Also, we add some CQL regular clauses specifying that we are only interested in tweets created by a specific user during this year. </a:t>
            </a:r>
          </a:p>
          <a:p>
            <a:r>
              <a:rPr lang="en-US" sz="1200" baseline="0" noProof="0" dirty="0" smtClean="0">
                <a:latin typeface="Arial"/>
                <a:cs typeface="Arial"/>
              </a:rPr>
              <a:t>'user' is the partition key of the table, so the search will be routed to a single node, avoiding the performance problems of unrestricted secondary indexes queries. </a:t>
            </a:r>
          </a:p>
          <a:p>
            <a:endParaRPr lang="en-US" sz="1200" noProof="0" dirty="0" smtClean="0">
              <a:latin typeface="Arial"/>
              <a:cs typeface="Arial"/>
            </a:endParaRPr>
          </a:p>
          <a:p>
            <a:r>
              <a:rPr lang="en-US" sz="1200" noProof="0" dirty="0" smtClean="0">
                <a:latin typeface="Arial"/>
                <a:cs typeface="Arial"/>
              </a:rPr>
              <a:t>So, with this example we can see how the Lucene </a:t>
            </a:r>
            <a:r>
              <a:rPr lang="en-US" sz="1200" noProof="0" dirty="0" err="1" smtClean="0">
                <a:latin typeface="Arial"/>
                <a:cs typeface="Arial"/>
              </a:rPr>
              <a:t>índex</a:t>
            </a:r>
            <a:r>
              <a:rPr lang="en-US" sz="1200" noProof="0" dirty="0" smtClean="0">
                <a:latin typeface="Arial"/>
                <a:cs typeface="Arial"/>
              </a:rPr>
              <a:t> allows to perform quite complex searches. </a:t>
            </a:r>
            <a:endParaRPr lang="en-US" sz="1200" noProof="0" dirty="0">
              <a:latin typeface="Arial"/>
              <a:cs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8</a:t>
            </a:fld>
            <a:endParaRPr lang="en-US" dirty="0"/>
          </a:p>
        </p:txBody>
      </p:sp>
    </p:spTree>
    <p:extLst>
      <p:ext uri="{BB962C8B-B14F-4D97-AF65-F5344CB8AC3E}">
        <p14:creationId xmlns:p14="http://schemas.microsoft.com/office/powerpoint/2010/main" val="1484694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noProof="0" dirty="0" smtClean="0">
                <a:solidFill>
                  <a:schemeClr val="tx1"/>
                </a:solidFill>
                <a:latin typeface="Arial"/>
                <a:ea typeface="Georgia"/>
                <a:cs typeface="Arial"/>
                <a:sym typeface="Georgia"/>
              </a:rPr>
              <a:t>The index is distributed together with a fluent Java query builder that allows </a:t>
            </a:r>
            <a:r>
              <a:rPr lang="en-US" sz="1200" i="0" baseline="0" noProof="0" dirty="0" smtClean="0">
                <a:solidFill>
                  <a:schemeClr val="tx1"/>
                </a:solidFill>
                <a:latin typeface="Arial"/>
                <a:ea typeface="Georgia"/>
                <a:cs typeface="Arial"/>
                <a:sym typeface="Georgia"/>
              </a:rPr>
              <a:t>to programmatically build index related JSON queries.</a:t>
            </a:r>
            <a:endParaRPr lang="en-US" sz="1200" i="0" noProof="0" dirty="0" smtClean="0">
              <a:solidFill>
                <a:schemeClr val="tx1"/>
              </a:solidFill>
              <a:latin typeface="Arial"/>
              <a:ea typeface="Georgia"/>
              <a:cs typeface="Arial"/>
              <a:sym typeface="Georgia"/>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0" baseline="0" noProof="0" dirty="0" smtClean="0">
              <a:solidFill>
                <a:schemeClr val="tx1"/>
              </a:solidFill>
              <a:latin typeface="Arial"/>
              <a:ea typeface="Georgia"/>
              <a:cs typeface="Arial"/>
              <a:sym typeface="Georgi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baseline="0" noProof="0" dirty="0" smtClean="0">
                <a:solidFill>
                  <a:schemeClr val="tx1"/>
                </a:solidFill>
                <a:latin typeface="Arial"/>
                <a:ea typeface="Georgia"/>
                <a:cs typeface="Arial"/>
                <a:sym typeface="Georgia"/>
              </a:rPr>
              <a:t>The built Lucene index clauses are managed as plain strings, so the query builder should be compatible with most JVM-based Cassandra clients, including the popular DataStax Java driver. </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0" baseline="0" noProof="0" dirty="0" smtClean="0">
              <a:solidFill>
                <a:schemeClr val="tx1"/>
              </a:solidFill>
              <a:latin typeface="Arial"/>
              <a:ea typeface="Georgia"/>
              <a:cs typeface="Arial"/>
              <a:sym typeface="Georgi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i="0" baseline="0" noProof="0" dirty="0" smtClean="0">
                <a:solidFill>
                  <a:schemeClr val="tx1"/>
                </a:solidFill>
                <a:latin typeface="Arial"/>
                <a:ea typeface="Georgia"/>
                <a:cs typeface="Arial"/>
                <a:sym typeface="Georgia"/>
              </a:rPr>
              <a:t>This is useful because it can be easily integrated in your existing programs.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i="0" baseline="0" noProof="0" dirty="0" smtClean="0">
              <a:solidFill>
                <a:schemeClr val="tx1"/>
              </a:solidFill>
              <a:latin typeface="Arial"/>
              <a:ea typeface="Georgia"/>
              <a:cs typeface="Arial"/>
              <a:sym typeface="Georgia"/>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u="none" strike="noStrike" cap="none" baseline="0" noProof="0" dirty="0" smtClean="0">
                <a:latin typeface="Arial"/>
                <a:ea typeface="Arial"/>
                <a:cs typeface="Arial"/>
                <a:sym typeface="Arial"/>
              </a:rPr>
              <a:t>In this example, we show how to use the query builder to write the query that we saw in the previous slide. The produced JSON string can be easily used as a clause of the query builder provided by the DataStax Java driver.</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u="none" strike="noStrike" cap="none" baseline="0" noProof="0" dirty="0" smtClean="0">
              <a:latin typeface="Arial"/>
              <a:ea typeface="Arial"/>
              <a:cs typeface="Arial"/>
              <a:sym typeface="Arial"/>
            </a:endParaRPr>
          </a:p>
        </p:txBody>
      </p:sp>
      <p:sp>
        <p:nvSpPr>
          <p:cNvPr id="4" name="Slide Number Placeholder 3"/>
          <p:cNvSpPr>
            <a:spLocks noGrp="1"/>
          </p:cNvSpPr>
          <p:nvPr>
            <p:ph type="sldNum" sz="quarter" idx="10"/>
          </p:nvPr>
        </p:nvSpPr>
        <p:spPr/>
        <p:txBody>
          <a:bodyPr/>
          <a:lstStyle/>
          <a:p>
            <a:fld id="{E4FF5570-FE69-4FDF-99DA-8CDE436443CD}" type="slidenum">
              <a:rPr lang="en-US" smtClean="0"/>
              <a:pPr/>
              <a:t>9</a:t>
            </a:fld>
            <a:endParaRPr lang="en-US" dirty="0"/>
          </a:p>
        </p:txBody>
      </p:sp>
    </p:spTree>
    <p:extLst>
      <p:ext uri="{BB962C8B-B14F-4D97-AF65-F5344CB8AC3E}">
        <p14:creationId xmlns:p14="http://schemas.microsoft.com/office/powerpoint/2010/main" val="2015547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7200" y="2283718"/>
            <a:ext cx="8229600" cy="857250"/>
          </a:xfrm>
        </p:spPr>
        <p:txBody>
          <a:bodyPr/>
          <a:lstStyle>
            <a:lvl1pPr>
              <a:defRPr>
                <a:solidFill>
                  <a:schemeClr val="bg1"/>
                </a:solidFill>
              </a:defRPr>
            </a:lvl1pPr>
          </a:lstStyle>
          <a:p>
            <a:r>
              <a:rPr lang="en-US" dirty="0"/>
              <a:t>Presenter Name</a:t>
            </a:r>
          </a:p>
        </p:txBody>
      </p:sp>
      <p:sp>
        <p:nvSpPr>
          <p:cNvPr id="8" name="Text Placeholder 7"/>
          <p:cNvSpPr>
            <a:spLocks noGrp="1"/>
          </p:cNvSpPr>
          <p:nvPr>
            <p:ph type="body" sz="quarter" idx="10" hasCustomPrompt="1"/>
          </p:nvPr>
        </p:nvSpPr>
        <p:spPr>
          <a:xfrm>
            <a:off x="468313" y="3291831"/>
            <a:ext cx="8229600" cy="576263"/>
          </a:xfrm>
        </p:spPr>
        <p:txBody>
          <a:bodyPr>
            <a:normAutofit/>
          </a:bodyPr>
          <a:lstStyle>
            <a:lvl1pPr marL="0" indent="0">
              <a:buNone/>
              <a:defRPr sz="1800" b="0" i="0">
                <a:solidFill>
                  <a:schemeClr val="bg1"/>
                </a:solidFill>
                <a:latin typeface="Arial"/>
                <a:cs typeface="Arial"/>
              </a:defRPr>
            </a:lvl1pPr>
            <a:lvl2pPr>
              <a:defRPr b="0" i="0">
                <a:latin typeface="Helvetica Neue Thin"/>
                <a:cs typeface="Helvetica Neue Thin"/>
              </a:defRPr>
            </a:lvl2pPr>
            <a:lvl3pPr>
              <a:defRPr b="0" i="0">
                <a:latin typeface="Helvetica Neue Thin"/>
                <a:cs typeface="Helvetica Neue Thin"/>
              </a:defRPr>
            </a:lvl3pPr>
            <a:lvl4pPr>
              <a:defRPr b="0" i="0">
                <a:latin typeface="Helvetica Neue Thin"/>
                <a:cs typeface="Helvetica Neue Thin"/>
              </a:defRPr>
            </a:lvl4pPr>
            <a:lvl5pPr>
              <a:defRPr b="0" i="0">
                <a:latin typeface="Helvetica Neue Thin"/>
                <a:cs typeface="Helvetica Neue Thin"/>
              </a:defRPr>
            </a:lvl5pPr>
          </a:lstStyle>
          <a:p>
            <a:pPr lvl="0"/>
            <a:r>
              <a:rPr lang="en-US" dirty="0"/>
              <a:t>Presentation Name</a:t>
            </a:r>
          </a:p>
        </p:txBody>
      </p:sp>
      <p:pic>
        <p:nvPicPr>
          <p:cNvPr id="4" name="Picture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09600" y="913174"/>
            <a:ext cx="2057400" cy="1119188"/>
          </a:xfrm>
          <a:prstGeom prst="rect">
            <a:avLst/>
          </a:prstGeom>
        </p:spPr>
      </p:pic>
    </p:spTree>
    <p:extLst>
      <p:ext uri="{BB962C8B-B14F-4D97-AF65-F5344CB8AC3E}">
        <p14:creationId xmlns:p14="http://schemas.microsoft.com/office/powerpoint/2010/main" val="304842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5" y="204787"/>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204791"/>
            <a:ext cx="5111750" cy="4389835"/>
          </a:xfrm>
        </p:spPr>
        <p:txBody>
          <a:bodyPr>
            <a:normAutofit/>
          </a:bodyPr>
          <a:lstStyle>
            <a:lvl1pPr>
              <a:defRPr sz="1800"/>
            </a:lvl1pPr>
            <a:lvl2pPr>
              <a:defRPr sz="1600"/>
            </a:lvl2pPr>
            <a:lvl3pPr>
              <a:defRPr sz="1400"/>
            </a:lvl3pPr>
            <a:lvl4pPr>
              <a:defRPr sz="1200"/>
            </a:lvl4pPr>
            <a:lvl5pPr>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5" y="1076328"/>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115819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1"/>
            <a:ext cx="5486400" cy="425054"/>
          </a:xfrm>
        </p:spPr>
        <p:txBody>
          <a:bodyPr anchor="b"/>
          <a:lstStyle>
            <a:lvl1pPr algn="l">
              <a:defRPr sz="2000" b="1"/>
            </a:lvl1pPr>
          </a:lstStyle>
          <a:p>
            <a:r>
              <a:rPr lang="en-US"/>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r>
              <a:rPr lang="en-US" dirty="0"/>
              <a:t>Drag picture to placeholder or click icon to add</a:t>
            </a:r>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400" b="0" i="0">
                <a:latin typeface="Arial"/>
                <a:cs typeface="Arial"/>
              </a:defRPr>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dirty="0"/>
          </a:p>
        </p:txBody>
      </p:sp>
      <p:sp>
        <p:nvSpPr>
          <p:cNvPr id="6" name="Footer Placeholder 5"/>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351871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240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4783"/>
            <a:ext cx="2057400" cy="329088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154783"/>
            <a:ext cx="6019800" cy="3290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5591928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a:t>Title Style</a:t>
            </a:r>
          </a:p>
        </p:txBody>
      </p:sp>
      <p:sp>
        <p:nvSpPr>
          <p:cNvPr id="2" name="Date Placeholder 1"/>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6495987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Title + Content Style</a:t>
            </a:r>
          </a:p>
        </p:txBody>
      </p:sp>
      <p:sp>
        <p:nvSpPr>
          <p:cNvPr id="3" name="Content Placeholder 2"/>
          <p:cNvSpPr>
            <a:spLocks noGrp="1"/>
          </p:cNvSpPr>
          <p:nvPr>
            <p:ph idx="1" hasCustomPrompt="1"/>
          </p:nvPr>
        </p:nvSpPr>
        <p:spPr/>
        <p:txBody>
          <a:bodyPr/>
          <a:lstStyle>
            <a:lvl1pPr marL="0" indent="0">
              <a:buNone/>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p>
        </p:txBody>
      </p:sp>
      <p:sp>
        <p:nvSpPr>
          <p:cNvPr id="4" name="Date Placeholder 3"/>
          <p:cNvSpPr>
            <a:spLocks noGrp="1"/>
          </p:cNvSpPr>
          <p:nvPr>
            <p:ph type="dt" sz="half" idx="10"/>
          </p:nvPr>
        </p:nvSpPr>
        <p:spPr/>
        <p:txBody>
          <a:bodyPr/>
          <a:lstStyle/>
          <a:p>
            <a:endParaRPr lang="en-US" dirty="0"/>
          </a:p>
        </p:txBody>
      </p:sp>
      <p:sp>
        <p:nvSpPr>
          <p:cNvPr id="5" name="Footer Placeholder 4"/>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62187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icture">
    <p:spTree>
      <p:nvGrpSpPr>
        <p:cNvPr id="1" name=""/>
        <p:cNvGrpSpPr/>
        <p:nvPr/>
      </p:nvGrpSpPr>
      <p:grpSpPr>
        <a:xfrm>
          <a:off x="0" y="0"/>
          <a:ext cx="0" cy="0"/>
          <a:chOff x="0" y="0"/>
          <a:chExt cx="0" cy="0"/>
        </a:xfrm>
      </p:grpSpPr>
      <p:sp>
        <p:nvSpPr>
          <p:cNvPr id="6" name="Picture Placeholder 8"/>
          <p:cNvSpPr>
            <a:spLocks noGrp="1"/>
          </p:cNvSpPr>
          <p:nvPr>
            <p:ph type="pic" sz="quarter" idx="13"/>
          </p:nvPr>
        </p:nvSpPr>
        <p:spPr>
          <a:xfrm>
            <a:off x="0" y="0"/>
            <a:ext cx="9144000" cy="5143500"/>
          </a:xfrm>
          <a:solidFill>
            <a:srgbClr val="BFBFBF"/>
          </a:solidFill>
        </p:spPr>
        <p:txBody>
          <a:bodyPr/>
          <a:lstStyle>
            <a:lvl1pPr marL="0" indent="0" algn="ctr">
              <a:buNone/>
              <a:defRPr/>
            </a:lvl1pPr>
          </a:lstStyle>
          <a:p>
            <a:r>
              <a:rPr lang="en-US" dirty="0"/>
              <a:t>Drag picture to placeholder or click icon to add</a:t>
            </a:r>
          </a:p>
        </p:txBody>
      </p:sp>
    </p:spTree>
    <p:extLst>
      <p:ext uri="{BB962C8B-B14F-4D97-AF65-F5344CB8AC3E}">
        <p14:creationId xmlns:p14="http://schemas.microsoft.com/office/powerpoint/2010/main" val="1227803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 Caption 1">
    <p:spTree>
      <p:nvGrpSpPr>
        <p:cNvPr id="1" name=""/>
        <p:cNvGrpSpPr/>
        <p:nvPr/>
      </p:nvGrpSpPr>
      <p:grpSpPr>
        <a:xfrm>
          <a:off x="0" y="0"/>
          <a:ext cx="0" cy="0"/>
          <a:chOff x="0" y="0"/>
          <a:chExt cx="0" cy="0"/>
        </a:xfrm>
      </p:grpSpPr>
      <p:sp>
        <p:nvSpPr>
          <p:cNvPr id="10" name="Title 9"/>
          <p:cNvSpPr>
            <a:spLocks noGrp="1"/>
          </p:cNvSpPr>
          <p:nvPr>
            <p:ph type="title" hasCustomPrompt="1"/>
          </p:nvPr>
        </p:nvSpPr>
        <p:spPr/>
        <p:txBody>
          <a:bodyPr/>
          <a:lstStyle/>
          <a:p>
            <a:r>
              <a:rPr lang="en-US" dirty="0"/>
              <a:t>Image + Caption Style 1</a:t>
            </a:r>
          </a:p>
        </p:txBody>
      </p:sp>
      <p:sp>
        <p:nvSpPr>
          <p:cNvPr id="2" name="Date Placeholder 1"/>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6" name="Rectangle 5"/>
          <p:cNvSpPr/>
          <p:nvPr userDrawn="1"/>
        </p:nvSpPr>
        <p:spPr>
          <a:xfrm>
            <a:off x="6217920" y="1110427"/>
            <a:ext cx="2926080"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Picture Placeholder 8"/>
          <p:cNvSpPr>
            <a:spLocks noGrp="1"/>
          </p:cNvSpPr>
          <p:nvPr>
            <p:ph type="pic" sz="quarter" idx="13"/>
          </p:nvPr>
        </p:nvSpPr>
        <p:spPr>
          <a:xfrm>
            <a:off x="0" y="1110426"/>
            <a:ext cx="6228184" cy="2922646"/>
          </a:xfrm>
          <a:solidFill>
            <a:schemeClr val="bg1">
              <a:lumMod val="75000"/>
            </a:schemeClr>
          </a:solidFill>
        </p:spPr>
        <p:txBody>
          <a:bodyPr/>
          <a:lstStyle>
            <a:lvl1pPr marL="0" indent="0" algn="ctr">
              <a:buNone/>
              <a:defRPr/>
            </a:lvl1pPr>
          </a:lstStyle>
          <a:p>
            <a:r>
              <a:rPr lang="en-US" dirty="0"/>
              <a:t>Drag picture to placeholder or click icon to add</a:t>
            </a:r>
          </a:p>
        </p:txBody>
      </p:sp>
      <p:sp>
        <p:nvSpPr>
          <p:cNvPr id="8" name="Text Placeholder 16"/>
          <p:cNvSpPr>
            <a:spLocks noGrp="1"/>
          </p:cNvSpPr>
          <p:nvPr>
            <p:ph type="body" sz="quarter" idx="15" hasCustomPrompt="1"/>
          </p:nvPr>
        </p:nvSpPr>
        <p:spPr>
          <a:xfrm>
            <a:off x="6420797" y="1419623"/>
            <a:ext cx="2520329" cy="358775"/>
          </a:xfrm>
        </p:spPr>
        <p:txBody>
          <a:bodyPr>
            <a:noAutofit/>
          </a:bodyPr>
          <a:lstStyle>
            <a:lvl1pPr marL="0" indent="0">
              <a:buNone/>
              <a:defRPr sz="2000" b="0" i="0">
                <a:solidFill>
                  <a:schemeClr val="bg1"/>
                </a:solidFill>
                <a:latin typeface="Arial"/>
                <a:cs typeface="Arial"/>
              </a:defRPr>
            </a:lvl1pPr>
          </a:lstStyle>
          <a:p>
            <a:pPr lvl="0"/>
            <a:r>
              <a:rPr lang="en-US" dirty="0"/>
              <a:t>Title</a:t>
            </a:r>
          </a:p>
        </p:txBody>
      </p:sp>
      <p:sp>
        <p:nvSpPr>
          <p:cNvPr id="9" name="Text Placeholder 18"/>
          <p:cNvSpPr>
            <a:spLocks noGrp="1"/>
          </p:cNvSpPr>
          <p:nvPr>
            <p:ph type="body" sz="quarter" idx="16" hasCustomPrompt="1"/>
          </p:nvPr>
        </p:nvSpPr>
        <p:spPr>
          <a:xfrm>
            <a:off x="6420821" y="1923679"/>
            <a:ext cx="2520280" cy="1871663"/>
          </a:xfrm>
        </p:spPr>
        <p:txBody>
          <a:bodyPr>
            <a:normAutofit/>
          </a:bodyPr>
          <a:lstStyle>
            <a:lvl1pPr marL="0" indent="0">
              <a:buNone/>
              <a:defRPr sz="1000">
                <a:solidFill>
                  <a:schemeClr val="bg1"/>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p>
        </p:txBody>
      </p:sp>
    </p:spTree>
    <p:extLst>
      <p:ext uri="{BB962C8B-B14F-4D97-AF65-F5344CB8AC3E}">
        <p14:creationId xmlns:p14="http://schemas.microsoft.com/office/powerpoint/2010/main" val="21772607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mage + Caption 2">
    <p:spTree>
      <p:nvGrpSpPr>
        <p:cNvPr id="1" name=""/>
        <p:cNvGrpSpPr/>
        <p:nvPr/>
      </p:nvGrpSpPr>
      <p:grpSpPr>
        <a:xfrm>
          <a:off x="0" y="0"/>
          <a:ext cx="0" cy="0"/>
          <a:chOff x="0" y="0"/>
          <a:chExt cx="0" cy="0"/>
        </a:xfrm>
      </p:grpSpPr>
      <p:sp>
        <p:nvSpPr>
          <p:cNvPr id="10" name="Title 9"/>
          <p:cNvSpPr>
            <a:spLocks noGrp="1"/>
          </p:cNvSpPr>
          <p:nvPr>
            <p:ph type="title" hasCustomPrompt="1"/>
          </p:nvPr>
        </p:nvSpPr>
        <p:spPr>
          <a:xfrm>
            <a:off x="457200" y="205979"/>
            <a:ext cx="8229600" cy="857250"/>
          </a:xfrm>
        </p:spPr>
        <p:txBody>
          <a:bodyPr/>
          <a:lstStyle/>
          <a:p>
            <a:r>
              <a:rPr lang="en-US" dirty="0"/>
              <a:t>Image + Caption Style 2</a:t>
            </a:r>
          </a:p>
        </p:txBody>
      </p:sp>
      <p:sp>
        <p:nvSpPr>
          <p:cNvPr id="2" name="Date Placeholder 1"/>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sp>
        <p:nvSpPr>
          <p:cNvPr id="6" name="Rectangle 5"/>
          <p:cNvSpPr/>
          <p:nvPr userDrawn="1"/>
        </p:nvSpPr>
        <p:spPr>
          <a:xfrm>
            <a:off x="0" y="1110427"/>
            <a:ext cx="6236208" cy="291862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Picture Placeholder 8"/>
          <p:cNvSpPr>
            <a:spLocks noGrp="1"/>
          </p:cNvSpPr>
          <p:nvPr>
            <p:ph type="pic" sz="quarter" idx="13"/>
          </p:nvPr>
        </p:nvSpPr>
        <p:spPr>
          <a:xfrm>
            <a:off x="6217920" y="1110426"/>
            <a:ext cx="2926080" cy="2922646"/>
          </a:xfrm>
          <a:solidFill>
            <a:schemeClr val="bg1">
              <a:lumMod val="75000"/>
            </a:schemeClr>
          </a:solidFill>
        </p:spPr>
        <p:txBody>
          <a:bodyPr/>
          <a:lstStyle>
            <a:lvl1pPr marL="0" indent="0" algn="ctr">
              <a:buNone/>
              <a:defRPr/>
            </a:lvl1pPr>
          </a:lstStyle>
          <a:p>
            <a:r>
              <a:rPr lang="en-US" dirty="0"/>
              <a:t>Drag picture to placeholder or click icon to add</a:t>
            </a:r>
          </a:p>
        </p:txBody>
      </p:sp>
      <p:sp>
        <p:nvSpPr>
          <p:cNvPr id="8" name="Text Placeholder 16"/>
          <p:cNvSpPr>
            <a:spLocks noGrp="1"/>
          </p:cNvSpPr>
          <p:nvPr>
            <p:ph type="body" sz="quarter" idx="15" hasCustomPrompt="1"/>
          </p:nvPr>
        </p:nvSpPr>
        <p:spPr>
          <a:xfrm>
            <a:off x="457201" y="1419623"/>
            <a:ext cx="5267030" cy="358775"/>
          </a:xfrm>
        </p:spPr>
        <p:txBody>
          <a:bodyPr>
            <a:noAutofit/>
          </a:bodyPr>
          <a:lstStyle>
            <a:lvl1pPr marL="0" indent="0">
              <a:buNone/>
              <a:defRPr sz="2000" b="0" i="0">
                <a:solidFill>
                  <a:schemeClr val="bg1"/>
                </a:solidFill>
                <a:latin typeface="Arial"/>
                <a:cs typeface="Arial"/>
              </a:defRPr>
            </a:lvl1pPr>
          </a:lstStyle>
          <a:p>
            <a:pPr lvl="0"/>
            <a:r>
              <a:rPr lang="en-US" dirty="0"/>
              <a:t>Title</a:t>
            </a:r>
          </a:p>
        </p:txBody>
      </p:sp>
      <p:sp>
        <p:nvSpPr>
          <p:cNvPr id="9" name="Text Placeholder 18"/>
          <p:cNvSpPr>
            <a:spLocks noGrp="1"/>
          </p:cNvSpPr>
          <p:nvPr>
            <p:ph type="body" sz="quarter" idx="16" hasCustomPrompt="1"/>
          </p:nvPr>
        </p:nvSpPr>
        <p:spPr>
          <a:xfrm>
            <a:off x="457201" y="1923679"/>
            <a:ext cx="5266928" cy="1871663"/>
          </a:xfrm>
        </p:spPr>
        <p:txBody>
          <a:bodyPr>
            <a:normAutofit/>
          </a:bodyPr>
          <a:lstStyle>
            <a:lvl1pPr marL="0" indent="0">
              <a:buNone/>
              <a:defRPr sz="1000">
                <a:solidFill>
                  <a:schemeClr val="bg1"/>
                </a:solidFill>
              </a:defRPr>
            </a:lvl1pPr>
            <a:lvl2pPr marL="457189" indent="0">
              <a:buNone/>
              <a:defRPr/>
            </a:lvl2pPr>
            <a:lvl3pPr marL="914378" indent="0">
              <a:buNone/>
              <a:defRPr/>
            </a:lvl3pPr>
            <a:lvl4pPr marL="1371566" indent="0">
              <a:buNone/>
              <a:defRPr/>
            </a:lvl4pPr>
            <a:lvl5pPr marL="1828754" indent="0">
              <a:buNone/>
              <a:defRPr/>
            </a:lvl5pPr>
          </a:lstStyle>
          <a:p>
            <a:pPr lvl="0"/>
            <a:r>
              <a:rPr lang="en-US" dirty="0"/>
              <a:t>Contrary to popular belief, Lorem Ipsum is not simply random text. It has roots in a piece of classical Latin literature from 45 BC, making it over 2000 years old. Richard McClintock, a Latin professor at Hampden-Sydney College in Virginia, looked up one of the more obscure Latin words, </a:t>
            </a:r>
            <a:r>
              <a:rPr lang="en-US" dirty="0" err="1"/>
              <a:t>consectetur</a:t>
            </a:r>
            <a:r>
              <a:rPr lang="en-US" dirty="0"/>
              <a:t>, from a Lorem Ipsum passage, and going through the cites of the word in classical literature, discovered the </a:t>
            </a:r>
            <a:r>
              <a:rPr lang="en-US" dirty="0" err="1"/>
              <a:t>undoubtable</a:t>
            </a:r>
            <a:r>
              <a:rPr lang="en-US" dirty="0"/>
              <a:t> source.</a:t>
            </a:r>
          </a:p>
        </p:txBody>
      </p:sp>
    </p:spTree>
    <p:extLst>
      <p:ext uri="{BB962C8B-B14F-4D97-AF65-F5344CB8AC3E}">
        <p14:creationId xmlns:p14="http://schemas.microsoft.com/office/powerpoint/2010/main" val="42124351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hasCustomPrompt="1"/>
          </p:nvPr>
        </p:nvSpPr>
        <p:spPr>
          <a:xfrm>
            <a:off x="457200" y="1780034"/>
            <a:ext cx="8229600" cy="857250"/>
          </a:xfrm>
        </p:spPr>
        <p:txBody>
          <a:bodyPr/>
          <a:lstStyle>
            <a:lvl1pPr algn="ctr">
              <a:defRPr>
                <a:solidFill>
                  <a:schemeClr val="bg1"/>
                </a:solidFill>
              </a:defRPr>
            </a:lvl1pPr>
          </a:lstStyle>
          <a:p>
            <a:r>
              <a:rPr lang="en-US" dirty="0"/>
              <a:t>Divider Title Style</a:t>
            </a:r>
          </a:p>
        </p:txBody>
      </p:sp>
      <p:sp>
        <p:nvSpPr>
          <p:cNvPr id="9" name="Text Placeholder 8"/>
          <p:cNvSpPr>
            <a:spLocks noGrp="1"/>
          </p:cNvSpPr>
          <p:nvPr>
            <p:ph type="body" sz="quarter" idx="13" hasCustomPrompt="1"/>
          </p:nvPr>
        </p:nvSpPr>
        <p:spPr>
          <a:xfrm>
            <a:off x="467545" y="2788146"/>
            <a:ext cx="8225527" cy="647700"/>
          </a:xfrm>
        </p:spPr>
        <p:txBody>
          <a:bodyPr/>
          <a:lstStyle>
            <a:lvl1pPr marL="0" indent="0" algn="ctr">
              <a:buNone/>
              <a:defRPr b="0" i="0" baseline="0">
                <a:solidFill>
                  <a:srgbClr val="FFFFFF"/>
                </a:solidFill>
                <a:latin typeface="Arial"/>
                <a:cs typeface="Arial"/>
              </a:defRPr>
            </a:lvl1pPr>
          </a:lstStyle>
          <a:p>
            <a:pPr lvl="0"/>
            <a:r>
              <a:rPr lang="en-US" dirty="0"/>
              <a:t>Divider Subtitle Style</a:t>
            </a:r>
          </a:p>
        </p:txBody>
      </p:sp>
      <p:pic>
        <p:nvPicPr>
          <p:cNvPr id="6" name="Picture 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43300" y="330424"/>
            <a:ext cx="2057400" cy="1119188"/>
          </a:xfrm>
          <a:prstGeom prst="rect">
            <a:avLst/>
          </a:prstGeom>
        </p:spPr>
      </p:pic>
    </p:spTree>
    <p:extLst>
      <p:ext uri="{BB962C8B-B14F-4D97-AF65-F5344CB8AC3E}">
        <p14:creationId xmlns:p14="http://schemas.microsoft.com/office/powerpoint/2010/main" val="3215384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lang="en-US" dirty="0"/>
          </a:p>
        </p:txBody>
      </p:sp>
      <p:sp>
        <p:nvSpPr>
          <p:cNvPr id="4" name="Footer Placeholder 3"/>
          <p:cNvSpPr>
            <a:spLocks noGrp="1"/>
          </p:cNvSpPr>
          <p:nvPr>
            <p:ph type="ftr" sz="quarter" idx="11"/>
          </p:nvPr>
        </p:nvSpPr>
        <p:spPr/>
        <p:txBody>
          <a:bodyPr/>
          <a:lstStyle/>
          <a:p>
            <a:endParaRPr lang="en-US"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050112" y="4476751"/>
            <a:ext cx="941489" cy="512153"/>
          </a:xfrm>
          <a:prstGeom prst="rect">
            <a:avLst/>
          </a:prstGeom>
        </p:spPr>
      </p:pic>
    </p:spTree>
    <p:extLst>
      <p:ext uri="{BB962C8B-B14F-4D97-AF65-F5344CB8AC3E}">
        <p14:creationId xmlns:p14="http://schemas.microsoft.com/office/powerpoint/2010/main" val="21692311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0"/>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31" y="1151335"/>
            <a:ext cx="4041775" cy="479822"/>
          </a:xfrm>
        </p:spPr>
        <p:txBody>
          <a:bodyPr anchor="b"/>
          <a:lstStyle>
            <a:lvl1pPr marL="0" indent="0">
              <a:buNone/>
              <a:defRPr sz="1600" b="0"/>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31"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dirty="0"/>
          </a:p>
        </p:txBody>
      </p:sp>
      <p:sp>
        <p:nvSpPr>
          <p:cNvPr id="8" name="Footer Placeholder 7"/>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89021818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5"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200152"/>
            <a:ext cx="8229600" cy="320039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582416" y="4836828"/>
            <a:ext cx="213360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endParaRPr lang="en-US" dirty="0"/>
          </a:p>
        </p:txBody>
      </p:sp>
      <p:sp>
        <p:nvSpPr>
          <p:cNvPr id="5" name="Footer Placeholder 4"/>
          <p:cNvSpPr>
            <a:spLocks noGrp="1"/>
          </p:cNvSpPr>
          <p:nvPr>
            <p:ph type="ftr" sz="quarter" idx="3"/>
          </p:nvPr>
        </p:nvSpPr>
        <p:spPr>
          <a:xfrm>
            <a:off x="457201" y="4836828"/>
            <a:ext cx="1594520" cy="273844"/>
          </a:xfrm>
          <a:prstGeom prst="rect">
            <a:avLst/>
          </a:prstGeom>
        </p:spPr>
        <p:txBody>
          <a:bodyPr vert="horz" lIns="91440" tIns="45720" rIns="91440" bIns="45720" rtlCol="0" anchor="ctr" anchorCtr="0"/>
          <a:lstStyle>
            <a:lvl1pPr algn="l">
              <a:defRPr sz="600">
                <a:solidFill>
                  <a:schemeClr val="bg1">
                    <a:lumMod val="75000"/>
                  </a:schemeClr>
                </a:solidFill>
                <a:latin typeface="Arial"/>
                <a:cs typeface="Arial"/>
              </a:defRPr>
            </a:lvl1pPr>
          </a:lstStyle>
          <a:p>
            <a:endParaRPr lang="en-US" dirty="0"/>
          </a:p>
        </p:txBody>
      </p:sp>
      <p:sp>
        <p:nvSpPr>
          <p:cNvPr id="6" name="Slide Number Placeholder 5"/>
          <p:cNvSpPr>
            <a:spLocks noGrp="1"/>
          </p:cNvSpPr>
          <p:nvPr>
            <p:ph type="sldNum" sz="quarter" idx="4"/>
          </p:nvPr>
        </p:nvSpPr>
        <p:spPr>
          <a:xfrm>
            <a:off x="2114364" y="4836828"/>
            <a:ext cx="405408" cy="273844"/>
          </a:xfrm>
          <a:prstGeom prst="rect">
            <a:avLst/>
          </a:prstGeom>
        </p:spPr>
        <p:txBody>
          <a:bodyPr vert="horz" lIns="91440" tIns="45720" rIns="91440" bIns="45720" rtlCol="0" anchor="ctr" anchorCtr="0"/>
          <a:lstStyle>
            <a:lvl1pPr algn="ctr">
              <a:defRPr sz="600">
                <a:solidFill>
                  <a:schemeClr val="bg1">
                    <a:lumMod val="75000"/>
                  </a:schemeClr>
                </a:solidFill>
                <a:latin typeface="Arial"/>
                <a:cs typeface="Arial"/>
              </a:defRPr>
            </a:lvl1pPr>
          </a:lstStyle>
          <a:p>
            <a:fld id="{B10D5614-B734-4280-8F57-1D4947433C97}" type="slidenum">
              <a:rPr lang="en-US" smtClean="0"/>
              <a:pPr/>
              <a:t>‹#›</a:t>
            </a:fld>
            <a:endParaRPr lang="en-US" dirty="0"/>
          </a:p>
        </p:txBody>
      </p:sp>
      <p:pic>
        <p:nvPicPr>
          <p:cNvPr id="8" name="Picture 7"/>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050112" y="4476751"/>
            <a:ext cx="941489" cy="512153"/>
          </a:xfrm>
          <a:prstGeom prst="rect">
            <a:avLst/>
          </a:prstGeom>
        </p:spPr>
      </p:pic>
    </p:spTree>
    <p:extLst>
      <p:ext uri="{BB962C8B-B14F-4D97-AF65-F5344CB8AC3E}">
        <p14:creationId xmlns:p14="http://schemas.microsoft.com/office/powerpoint/2010/main" val="3502316742"/>
      </p:ext>
    </p:extLst>
  </p:cSld>
  <p:clrMap bg1="lt1" tx1="dk1" bg2="lt2" tx2="dk2" accent1="accent1" accent2="accent2" accent3="accent3" accent4="accent4" accent5="accent5" accent6="accent6" hlink="hlink" folHlink="folHlink"/>
  <p:sldLayoutIdLst>
    <p:sldLayoutId id="2147483661" r:id="rId1"/>
    <p:sldLayoutId id="2147483649" r:id="rId2"/>
    <p:sldLayoutId id="2147483650" r:id="rId3"/>
    <p:sldLayoutId id="2147483670" r:id="rId4"/>
    <p:sldLayoutId id="2147483667" r:id="rId5"/>
    <p:sldLayoutId id="2147483668" r:id="rId6"/>
    <p:sldLayoutId id="2147483654" r:id="rId7"/>
    <p:sldLayoutId id="2147483660" r:id="rId8"/>
    <p:sldLayoutId id="2147483653" r:id="rId9"/>
    <p:sldLayoutId id="2147483656" r:id="rId10"/>
    <p:sldLayoutId id="2147483657" r:id="rId11"/>
    <p:sldLayoutId id="2147483658" r:id="rId12"/>
    <p:sldLayoutId id="2147483659" r:id="rId13"/>
  </p:sldLayoutIdLst>
  <p:hf hdr="0" ftr="0" dt="0"/>
  <p:txStyles>
    <p:titleStyle>
      <a:lvl1pPr algn="l" defTabSz="914378" rtl="0" eaLnBrk="1" latinLnBrk="0" hangingPunct="1">
        <a:spcBef>
          <a:spcPct val="0"/>
        </a:spcBef>
        <a:buNone/>
        <a:defRPr sz="3200" b="0" i="0" kern="1200">
          <a:solidFill>
            <a:schemeClr val="accent2"/>
          </a:solidFill>
          <a:latin typeface="Arial"/>
          <a:ea typeface="+mj-ea"/>
          <a:cs typeface="Arial"/>
        </a:defRPr>
      </a:lvl1pPr>
    </p:titleStyle>
    <p:bodyStyle>
      <a:lvl1pPr marL="342892" indent="-342892" algn="l" defTabSz="914378" rtl="0" eaLnBrk="1" latinLnBrk="0" hangingPunct="1">
        <a:spcBef>
          <a:spcPts val="600"/>
        </a:spcBef>
        <a:buFont typeface="Arial" pitchFamily="34" charset="0"/>
        <a:buChar char="•"/>
        <a:defRPr sz="1400" b="0" i="0" kern="1200">
          <a:solidFill>
            <a:schemeClr val="tx2">
              <a:lumMod val="50000"/>
            </a:schemeClr>
          </a:solidFill>
          <a:latin typeface="Arial"/>
          <a:ea typeface="+mn-ea"/>
          <a:cs typeface="Arial"/>
        </a:defRPr>
      </a:lvl1pPr>
      <a:lvl2pPr marL="742931" indent="-285743" algn="l" defTabSz="914378" rtl="0" eaLnBrk="1" latinLnBrk="0" hangingPunct="1">
        <a:spcBef>
          <a:spcPts val="600"/>
        </a:spcBef>
        <a:buFont typeface="Arial" pitchFamily="34" charset="0"/>
        <a:buChar char="–"/>
        <a:defRPr sz="1200" b="0" i="0" kern="1200">
          <a:solidFill>
            <a:schemeClr val="tx2">
              <a:lumMod val="50000"/>
            </a:schemeClr>
          </a:solidFill>
          <a:latin typeface="Arial"/>
          <a:ea typeface="+mn-ea"/>
          <a:cs typeface="Arial"/>
        </a:defRPr>
      </a:lvl2pPr>
      <a:lvl3pPr marL="1142972" indent="-228594" algn="l" defTabSz="914378" rtl="0" eaLnBrk="1" latinLnBrk="0" hangingPunct="1">
        <a:spcBef>
          <a:spcPts val="600"/>
        </a:spcBef>
        <a:buFont typeface="Arial" pitchFamily="34" charset="0"/>
        <a:buChar char="•"/>
        <a:defRPr sz="1100" b="0" i="0" kern="1200">
          <a:solidFill>
            <a:schemeClr val="tx2">
              <a:lumMod val="50000"/>
            </a:schemeClr>
          </a:solidFill>
          <a:latin typeface="Arial"/>
          <a:ea typeface="+mn-ea"/>
          <a:cs typeface="Arial"/>
        </a:defRPr>
      </a:lvl3pPr>
      <a:lvl4pPr marL="1600160" indent="-228594" algn="l" defTabSz="914378"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4pPr>
      <a:lvl5pPr marL="2057348" indent="-228594" algn="l" defTabSz="914378" rtl="0" eaLnBrk="1" latinLnBrk="0" hangingPunct="1">
        <a:spcBef>
          <a:spcPts val="600"/>
        </a:spcBef>
        <a:buFont typeface="Arial" pitchFamily="34" charset="0"/>
        <a:buChar char="»"/>
        <a:defRPr sz="1050" b="0" i="0" kern="1200">
          <a:solidFill>
            <a:schemeClr val="tx2">
              <a:lumMod val="50000"/>
            </a:schemeClr>
          </a:solidFill>
          <a:latin typeface="Arial"/>
          <a:ea typeface="+mn-ea"/>
          <a:cs typeface="Arial"/>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4" Type="http://schemas.microsoft.com/office/2007/relationships/hdphoto" Target="../media/hdphoto1.wdp"/><Relationship Id="rId5" Type="http://schemas.openxmlformats.org/officeDocument/2006/relationships/image" Target="../media/image5.png"/><Relationship Id="rId6" Type="http://schemas.microsoft.com/office/2007/relationships/hdphoto" Target="../media/hdphoto2.wdp"/><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fema.gov/hazus"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8.tiff"/><Relationship Id="rId4" Type="http://schemas.openxmlformats.org/officeDocument/2006/relationships/hyperlink" Target="http://opensourceconnections.com/blog/2014/04/11/indexing-polygons-in-lucene-with-accuracy" TargetMode="External"/><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hyperlink" Target="https://github.com/stratio/stratio-cassandra" TargetMode="External"/><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image" Target="../media/image23.jp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p:cNvSpPr/>
          <p:nvPr/>
        </p:nvSpPr>
        <p:spPr>
          <a:xfrm>
            <a:off x="6324601" y="4306308"/>
            <a:ext cx="2242754" cy="5859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pic>
        <p:nvPicPr>
          <p:cNvPr id="4" name="Imagen 3"/>
          <p:cNvPicPr>
            <a:picLocks noChangeAspect="1"/>
          </p:cNvPicPr>
          <p:nvPr/>
        </p:nvPicPr>
        <p:blipFill>
          <a:blip r:embed="rId3" cstate="print">
            <a:extLst>
              <a:ext uri="{BEBA8EAE-BF5A-486C-A8C5-ECC9F3942E4B}">
                <a14:imgProps xmlns:a14="http://schemas.microsoft.com/office/drawing/2010/main">
                  <a14:imgLayer r:embed="rId4">
                    <a14:imgEffect>
                      <a14:sharpenSoften amount="50000"/>
                    </a14:imgEffect>
                    <a14:imgEffect>
                      <a14:colorTemperature colorTemp="4700"/>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5734791" y="3566950"/>
            <a:ext cx="618163" cy="618163"/>
          </a:xfrm>
          <a:prstGeom prst="rect">
            <a:avLst/>
          </a:prstGeom>
        </p:spPr>
      </p:pic>
      <p:sp>
        <p:nvSpPr>
          <p:cNvPr id="8" name="Rectángulo 7"/>
          <p:cNvSpPr/>
          <p:nvPr/>
        </p:nvSpPr>
        <p:spPr>
          <a:xfrm>
            <a:off x="6324601" y="3566950"/>
            <a:ext cx="2242754" cy="6181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2" name="Title 1"/>
          <p:cNvSpPr>
            <a:spLocks noGrp="1"/>
          </p:cNvSpPr>
          <p:nvPr>
            <p:ph type="title"/>
          </p:nvPr>
        </p:nvSpPr>
        <p:spPr>
          <a:xfrm>
            <a:off x="6433754" y="3415351"/>
            <a:ext cx="2362200" cy="857250"/>
          </a:xfrm>
        </p:spPr>
        <p:txBody>
          <a:bodyPr>
            <a:normAutofit/>
          </a:bodyPr>
          <a:lstStyle/>
          <a:p>
            <a:pPr>
              <a:lnSpc>
                <a:spcPct val="150000"/>
              </a:lnSpc>
            </a:pPr>
            <a:r>
              <a:rPr lang="en-US" sz="1800" dirty="0">
                <a:solidFill>
                  <a:srgbClr val="CA5F14"/>
                </a:solidFill>
              </a:rPr>
              <a:t>Andr</a:t>
            </a:r>
            <a:r>
              <a:rPr lang="es-ES" sz="1800" dirty="0">
                <a:solidFill>
                  <a:srgbClr val="CA5F14"/>
                </a:solidFill>
              </a:rPr>
              <a:t>és de la Peña</a:t>
            </a:r>
            <a:endParaRPr lang="en-US" sz="1800" dirty="0">
              <a:solidFill>
                <a:srgbClr val="CA5F14"/>
              </a:solidFill>
            </a:endParaRPr>
          </a:p>
        </p:txBody>
      </p:sp>
      <p:sp>
        <p:nvSpPr>
          <p:cNvPr id="3" name="Text Placeholder 2"/>
          <p:cNvSpPr>
            <a:spLocks noGrp="1"/>
          </p:cNvSpPr>
          <p:nvPr>
            <p:ph type="body" sz="quarter" idx="10"/>
          </p:nvPr>
        </p:nvSpPr>
        <p:spPr>
          <a:xfrm>
            <a:off x="609600" y="2329997"/>
            <a:ext cx="8229600" cy="576263"/>
          </a:xfrm>
        </p:spPr>
        <p:txBody>
          <a:bodyPr>
            <a:noAutofit/>
          </a:bodyPr>
          <a:lstStyle/>
          <a:p>
            <a:r>
              <a:rPr lang="en-US" sz="2400" b="1" dirty="0">
                <a:latin typeface="+mj-lt"/>
              </a:rPr>
              <a:t>Stratio's Cassandra Lucene index:</a:t>
            </a:r>
          </a:p>
          <a:p>
            <a:r>
              <a:rPr lang="en-US" sz="2400" b="1" dirty="0">
                <a:latin typeface="+mj-lt"/>
              </a:rPr>
              <a:t>Geospatial use cases</a:t>
            </a:r>
          </a:p>
        </p:txBody>
      </p:sp>
      <p:pic>
        <p:nvPicPr>
          <p:cNvPr id="5" name="Imagen 4"/>
          <p:cNvPicPr>
            <a:picLocks noChangeAspect="1"/>
          </p:cNvPicPr>
          <p:nvPr/>
        </p:nvPicPr>
        <p:blipFill rotWithShape="1">
          <a:blip r:embed="rId5" cstate="print">
            <a:extLst>
              <a:ext uri="{BEBA8EAE-BF5A-486C-A8C5-ECC9F3942E4B}">
                <a14:imgProps xmlns:a14="http://schemas.microsoft.com/office/drawing/2010/main">
                  <a14:imgLayer r:embed="rId6">
                    <a14:imgEffect>
                      <a14:colorTemperature colorTemp="5300"/>
                    </a14:imgEffect>
                    <a14:imgEffect>
                      <a14:brightnessContrast contrast="20000"/>
                    </a14:imgEffect>
                  </a14:imgLayer>
                </a14:imgProps>
              </a:ext>
              <a:ext uri="{28A0092B-C50C-407E-A947-70E740481C1C}">
                <a14:useLocalDpi xmlns:a14="http://schemas.microsoft.com/office/drawing/2010/main" val="0"/>
              </a:ext>
            </a:extLst>
          </a:blip>
          <a:srcRect l="15636" t="8795" r="16611" b="26058"/>
          <a:stretch/>
        </p:blipFill>
        <p:spPr>
          <a:xfrm>
            <a:off x="5747955" y="4306306"/>
            <a:ext cx="609376" cy="585938"/>
          </a:xfrm>
          <a:prstGeom prst="rect">
            <a:avLst/>
          </a:prstGeom>
        </p:spPr>
      </p:pic>
      <p:sp>
        <p:nvSpPr>
          <p:cNvPr id="7" name="Rectángulo 6"/>
          <p:cNvSpPr/>
          <p:nvPr/>
        </p:nvSpPr>
        <p:spPr>
          <a:xfrm>
            <a:off x="6433754" y="4401967"/>
            <a:ext cx="2005677" cy="369332"/>
          </a:xfrm>
          <a:prstGeom prst="rect">
            <a:avLst/>
          </a:prstGeom>
        </p:spPr>
        <p:txBody>
          <a:bodyPr wrap="none">
            <a:spAutoFit/>
          </a:bodyPr>
          <a:lstStyle/>
          <a:p>
            <a:r>
              <a:rPr lang="es-ES" dirty="0">
                <a:solidFill>
                  <a:srgbClr val="CA5F14"/>
                </a:solidFill>
                <a:latin typeface="+mj-lt"/>
              </a:rPr>
              <a:t>Jonathan </a:t>
            </a:r>
            <a:r>
              <a:rPr lang="es-ES" dirty="0" smtClean="0">
                <a:solidFill>
                  <a:srgbClr val="CA5F14"/>
                </a:solidFill>
                <a:latin typeface="+mj-lt"/>
              </a:rPr>
              <a:t>Nappée</a:t>
            </a:r>
            <a:endParaRPr lang="es-ES" dirty="0">
              <a:solidFill>
                <a:srgbClr val="CA5F14"/>
              </a:solidFill>
              <a:latin typeface="+mj-lt"/>
            </a:endParaRPr>
          </a:p>
        </p:txBody>
      </p:sp>
    </p:spTree>
    <p:extLst>
      <p:ext uri="{BB962C8B-B14F-4D97-AF65-F5344CB8AC3E}">
        <p14:creationId xmlns:p14="http://schemas.microsoft.com/office/powerpoint/2010/main" val="33848978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t>Apache Spark integration</a:t>
            </a:r>
            <a:endParaRPr lang="en-US" dirty="0">
              <a:latin typeface="Arial"/>
              <a:cs typeface="Arial"/>
            </a:endParaRPr>
          </a:p>
        </p:txBody>
      </p:sp>
      <p:sp>
        <p:nvSpPr>
          <p:cNvPr id="23" name="Shape 480"/>
          <p:cNvSpPr/>
          <p:nvPr/>
        </p:nvSpPr>
        <p:spPr>
          <a:xfrm>
            <a:off x="595913" y="1168825"/>
            <a:ext cx="4304501" cy="1550410"/>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Compute large amount of data</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Maximizes parallelism</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Filtering push-down</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Avoid full-scan</a:t>
            </a: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grpSp>
        <p:nvGrpSpPr>
          <p:cNvPr id="7" name="Grupo 6"/>
          <p:cNvGrpSpPr/>
          <p:nvPr/>
        </p:nvGrpSpPr>
        <p:grpSpPr>
          <a:xfrm>
            <a:off x="2438400" y="1162475"/>
            <a:ext cx="5721792" cy="3314275"/>
            <a:chOff x="2172282" y="809253"/>
            <a:chExt cx="6247254" cy="3618643"/>
          </a:xfrm>
        </p:grpSpPr>
        <p:sp>
          <p:nvSpPr>
            <p:cNvPr id="6" name="Elipse 6"/>
            <p:cNvSpPr/>
            <p:nvPr/>
          </p:nvSpPr>
          <p:spPr>
            <a:xfrm>
              <a:off x="4743419" y="1377917"/>
              <a:ext cx="2717722" cy="2718739"/>
            </a:xfrm>
            <a:prstGeom prst="ellipse">
              <a:avLst/>
            </a:prstGeom>
            <a:noFill/>
            <a:ln w="3492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ángulo redondeado 1"/>
            <p:cNvSpPr/>
            <p:nvPr/>
          </p:nvSpPr>
          <p:spPr>
            <a:xfrm>
              <a:off x="4095004" y="2742466"/>
              <a:ext cx="1946641" cy="1685430"/>
            </a:xfrm>
            <a:prstGeom prst="roundRect">
              <a:avLst>
                <a:gd name="adj" fmla="val 5658"/>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21" name="Group 20"/>
            <p:cNvGrpSpPr/>
            <p:nvPr/>
          </p:nvGrpSpPr>
          <p:grpSpPr>
            <a:xfrm>
              <a:off x="4308092" y="2787445"/>
              <a:ext cx="1215000" cy="1215000"/>
              <a:chOff x="4251688" y="2787445"/>
              <a:chExt cx="1215000" cy="1215000"/>
            </a:xfrm>
            <a:effectLst/>
          </p:grpSpPr>
          <p:sp>
            <p:nvSpPr>
              <p:cNvPr id="12" name="Elipse 15"/>
              <p:cNvSpPr/>
              <p:nvPr/>
            </p:nvSpPr>
            <p:spPr>
              <a:xfrm>
                <a:off x="4251688" y="2787445"/>
                <a:ext cx="1215000" cy="1215000"/>
              </a:xfrm>
              <a:prstGeom prst="ellipse">
                <a:avLst/>
              </a:prstGeom>
              <a:solidFill>
                <a:srgbClr val="F2B1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 name="CuadroTexto 16"/>
              <p:cNvSpPr txBox="1"/>
              <p:nvPr/>
            </p:nvSpPr>
            <p:spPr>
              <a:xfrm>
                <a:off x="4357557" y="2937733"/>
                <a:ext cx="999000" cy="1032011"/>
              </a:xfrm>
              <a:prstGeom prst="rect">
                <a:avLst/>
              </a:prstGeom>
              <a:noFill/>
            </p:spPr>
            <p:txBody>
              <a:bodyPr wrap="square" rtlCol="0">
                <a:prstTxWarp prst="textArchUp">
                  <a:avLst>
                    <a:gd name="adj" fmla="val 10621911"/>
                  </a:avLst>
                </a:prstTxWarp>
                <a:spAutoFit/>
              </a:bodyPr>
              <a:lstStyle/>
              <a:p>
                <a:pPr algn="ctr"/>
                <a:r>
                  <a:rPr lang="en-US" sz="1100" b="1" dirty="0">
                    <a:solidFill>
                      <a:schemeClr val="bg1"/>
                    </a:solidFill>
                    <a:latin typeface="+mj-lt"/>
                    <a:ea typeface="Open Sans" panose="020B0606030504020204" pitchFamily="34" charset="0"/>
                    <a:cs typeface="Open Sans" panose="020B0606030504020204" pitchFamily="34" charset="0"/>
                  </a:rPr>
                  <a:t>spark worker</a:t>
                </a:r>
              </a:p>
            </p:txBody>
          </p:sp>
          <p:sp>
            <p:nvSpPr>
              <p:cNvPr id="14" name="Elipse 19"/>
              <p:cNvSpPr/>
              <p:nvPr/>
            </p:nvSpPr>
            <p:spPr>
              <a:xfrm>
                <a:off x="4474138" y="3036714"/>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cxnSp>
            <p:nvCxnSpPr>
              <p:cNvPr id="19" name="Conector recto de flecha 46"/>
              <p:cNvCxnSpPr/>
              <p:nvPr/>
            </p:nvCxnSpPr>
            <p:spPr>
              <a:xfrm>
                <a:off x="5217489" y="3613956"/>
                <a:ext cx="161136" cy="191698"/>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24" name="CuadroTexto 3"/>
            <p:cNvSpPr txBox="1"/>
            <p:nvPr/>
          </p:nvSpPr>
          <p:spPr>
            <a:xfrm>
              <a:off x="4302300" y="4011193"/>
              <a:ext cx="633494" cy="336042"/>
            </a:xfrm>
            <a:prstGeom prst="rect">
              <a:avLst/>
            </a:prstGeom>
            <a:noFill/>
          </p:spPr>
          <p:txBody>
            <a:bodyPr wrap="square" rtlCol="0">
              <a:spAutoFit/>
            </a:bodyPr>
            <a:lstStyle/>
            <a:p>
              <a:r>
                <a:rPr lang="en-US" sz="1400" b="1" dirty="0">
                  <a:solidFill>
                    <a:schemeClr val="accent2"/>
                  </a:solidFill>
                  <a:latin typeface="+mj-lt"/>
                  <a:ea typeface="Open Sans" charset="0"/>
                  <a:cs typeface="Open Sans" charset="0"/>
                </a:rPr>
                <a:t>JVM</a:t>
              </a:r>
            </a:p>
          </p:txBody>
        </p:sp>
        <p:sp>
          <p:nvSpPr>
            <p:cNvPr id="17" name="Rectángulo redondeado 42"/>
            <p:cNvSpPr/>
            <p:nvPr/>
          </p:nvSpPr>
          <p:spPr>
            <a:xfrm>
              <a:off x="5068325" y="3834438"/>
              <a:ext cx="785663" cy="478003"/>
            </a:xfrm>
            <a:prstGeom prst="roundRect">
              <a:avLst>
                <a:gd name="adj" fmla="val 16430"/>
              </a:avLst>
            </a:prstGeom>
            <a:solidFill>
              <a:srgbClr val="D46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cxnSp>
          <p:nvCxnSpPr>
            <p:cNvPr id="27" name="Conector recto de flecha 51"/>
            <p:cNvCxnSpPr/>
            <p:nvPr/>
          </p:nvCxnSpPr>
          <p:spPr>
            <a:xfrm flipV="1">
              <a:off x="3200400" y="3400466"/>
              <a:ext cx="982429" cy="9484"/>
            </a:xfrm>
            <a:prstGeom prst="straightConnector1">
              <a:avLst/>
            </a:prstGeom>
            <a:ln w="12700"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53" name="Rectángulo redondeado 1"/>
            <p:cNvSpPr/>
            <p:nvPr/>
          </p:nvSpPr>
          <p:spPr>
            <a:xfrm>
              <a:off x="5294006" y="809253"/>
              <a:ext cx="1946641" cy="1685430"/>
            </a:xfrm>
            <a:prstGeom prst="roundRect">
              <a:avLst>
                <a:gd name="adj" fmla="val 5658"/>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55" name="Group 54"/>
            <p:cNvGrpSpPr/>
            <p:nvPr/>
          </p:nvGrpSpPr>
          <p:grpSpPr>
            <a:xfrm>
              <a:off x="5450690" y="854232"/>
              <a:ext cx="1215000" cy="1215000"/>
              <a:chOff x="4251688" y="2787445"/>
              <a:chExt cx="1215000" cy="1215000"/>
            </a:xfrm>
            <a:effectLst/>
          </p:grpSpPr>
          <p:sp>
            <p:nvSpPr>
              <p:cNvPr id="57" name="Elipse 15"/>
              <p:cNvSpPr/>
              <p:nvPr/>
            </p:nvSpPr>
            <p:spPr>
              <a:xfrm>
                <a:off x="4251688" y="2787445"/>
                <a:ext cx="1215000" cy="1215000"/>
              </a:xfrm>
              <a:prstGeom prst="ellipse">
                <a:avLst/>
              </a:prstGeom>
              <a:solidFill>
                <a:srgbClr val="F2B1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58" name="CuadroTexto 16"/>
              <p:cNvSpPr txBox="1"/>
              <p:nvPr/>
            </p:nvSpPr>
            <p:spPr>
              <a:xfrm>
                <a:off x="4357557" y="2937733"/>
                <a:ext cx="999000" cy="1032011"/>
              </a:xfrm>
              <a:prstGeom prst="rect">
                <a:avLst/>
              </a:prstGeom>
              <a:noFill/>
            </p:spPr>
            <p:txBody>
              <a:bodyPr wrap="square" rtlCol="0">
                <a:prstTxWarp prst="textArchUp">
                  <a:avLst>
                    <a:gd name="adj" fmla="val 10621911"/>
                  </a:avLst>
                </a:prstTxWarp>
                <a:spAutoFit/>
              </a:bodyPr>
              <a:lstStyle/>
              <a:p>
                <a:pPr algn="ctr"/>
                <a:r>
                  <a:rPr lang="en-US" sz="1100" b="1" dirty="0">
                    <a:solidFill>
                      <a:schemeClr val="bg1"/>
                    </a:solidFill>
                    <a:latin typeface="+mj-lt"/>
                    <a:ea typeface="Open Sans" panose="020B0606030504020204" pitchFamily="34" charset="0"/>
                    <a:cs typeface="Open Sans" panose="020B0606030504020204" pitchFamily="34" charset="0"/>
                  </a:rPr>
                  <a:t>spark worker</a:t>
                </a:r>
              </a:p>
            </p:txBody>
          </p:sp>
          <p:sp>
            <p:nvSpPr>
              <p:cNvPr id="59" name="Elipse 19"/>
              <p:cNvSpPr/>
              <p:nvPr/>
            </p:nvSpPr>
            <p:spPr>
              <a:xfrm>
                <a:off x="4474138" y="3036714"/>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cxnSp>
            <p:nvCxnSpPr>
              <p:cNvPr id="60" name="Conector recto de flecha 46"/>
              <p:cNvCxnSpPr/>
              <p:nvPr/>
            </p:nvCxnSpPr>
            <p:spPr>
              <a:xfrm>
                <a:off x="5217489" y="3613956"/>
                <a:ext cx="161136" cy="191698"/>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56" name="CuadroTexto 3"/>
            <p:cNvSpPr txBox="1"/>
            <p:nvPr/>
          </p:nvSpPr>
          <p:spPr>
            <a:xfrm>
              <a:off x="5501302" y="2077980"/>
              <a:ext cx="633494" cy="336042"/>
            </a:xfrm>
            <a:prstGeom prst="rect">
              <a:avLst/>
            </a:prstGeom>
            <a:noFill/>
          </p:spPr>
          <p:txBody>
            <a:bodyPr wrap="square" rtlCol="0">
              <a:spAutoFit/>
            </a:bodyPr>
            <a:lstStyle/>
            <a:p>
              <a:r>
                <a:rPr lang="en-US" sz="1400" b="1" dirty="0">
                  <a:solidFill>
                    <a:schemeClr val="accent2"/>
                  </a:solidFill>
                  <a:latin typeface="+mj-lt"/>
                  <a:ea typeface="Open Sans" charset="0"/>
                  <a:cs typeface="Open Sans" charset="0"/>
                </a:rPr>
                <a:t>JVM</a:t>
              </a:r>
            </a:p>
          </p:txBody>
        </p:sp>
        <p:sp>
          <p:nvSpPr>
            <p:cNvPr id="54" name="Rectángulo redondeado 42"/>
            <p:cNvSpPr/>
            <p:nvPr/>
          </p:nvSpPr>
          <p:spPr>
            <a:xfrm>
              <a:off x="6267327" y="1901225"/>
              <a:ext cx="785663" cy="478003"/>
            </a:xfrm>
            <a:prstGeom prst="roundRect">
              <a:avLst>
                <a:gd name="adj" fmla="val 16430"/>
              </a:avLst>
            </a:prstGeom>
            <a:solidFill>
              <a:srgbClr val="D46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cxnSp>
          <p:nvCxnSpPr>
            <p:cNvPr id="20" name="Conector recto de flecha 47"/>
            <p:cNvCxnSpPr/>
            <p:nvPr/>
          </p:nvCxnSpPr>
          <p:spPr>
            <a:xfrm flipV="1">
              <a:off x="5182458" y="1957469"/>
              <a:ext cx="441428" cy="842882"/>
            </a:xfrm>
            <a:prstGeom prst="straightConnector1">
              <a:avLst/>
            </a:prstGeom>
            <a:ln w="12700"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62" name="Rectángulo redondeado 1"/>
            <p:cNvSpPr/>
            <p:nvPr/>
          </p:nvSpPr>
          <p:spPr>
            <a:xfrm>
              <a:off x="6472895" y="2737059"/>
              <a:ext cx="1946641" cy="1685430"/>
            </a:xfrm>
            <a:prstGeom prst="roundRect">
              <a:avLst>
                <a:gd name="adj" fmla="val 5658"/>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nvGrpSpPr>
            <p:cNvPr id="64" name="Group 63"/>
            <p:cNvGrpSpPr/>
            <p:nvPr/>
          </p:nvGrpSpPr>
          <p:grpSpPr>
            <a:xfrm>
              <a:off x="6685983" y="2782038"/>
              <a:ext cx="1215000" cy="1215000"/>
              <a:chOff x="4251688" y="2787445"/>
              <a:chExt cx="1215000" cy="1215000"/>
            </a:xfrm>
            <a:effectLst/>
          </p:grpSpPr>
          <p:sp>
            <p:nvSpPr>
              <p:cNvPr id="66" name="Elipse 15"/>
              <p:cNvSpPr/>
              <p:nvPr/>
            </p:nvSpPr>
            <p:spPr>
              <a:xfrm>
                <a:off x="4251688" y="2787445"/>
                <a:ext cx="1215000" cy="1215000"/>
              </a:xfrm>
              <a:prstGeom prst="ellipse">
                <a:avLst/>
              </a:prstGeom>
              <a:solidFill>
                <a:srgbClr val="F2B1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67" name="CuadroTexto 16"/>
              <p:cNvSpPr txBox="1"/>
              <p:nvPr/>
            </p:nvSpPr>
            <p:spPr>
              <a:xfrm>
                <a:off x="4357557" y="2937733"/>
                <a:ext cx="999000" cy="1032011"/>
              </a:xfrm>
              <a:prstGeom prst="rect">
                <a:avLst/>
              </a:prstGeom>
              <a:noFill/>
            </p:spPr>
            <p:txBody>
              <a:bodyPr wrap="square" rtlCol="0">
                <a:prstTxWarp prst="textArchUp">
                  <a:avLst>
                    <a:gd name="adj" fmla="val 10621911"/>
                  </a:avLst>
                </a:prstTxWarp>
                <a:spAutoFit/>
              </a:bodyPr>
              <a:lstStyle/>
              <a:p>
                <a:pPr algn="ctr"/>
                <a:r>
                  <a:rPr lang="en-US" sz="1100" b="1" dirty="0">
                    <a:solidFill>
                      <a:schemeClr val="bg1"/>
                    </a:solidFill>
                    <a:latin typeface="+mj-lt"/>
                    <a:ea typeface="Open Sans" panose="020B0606030504020204" pitchFamily="34" charset="0"/>
                    <a:cs typeface="Open Sans" panose="020B0606030504020204" pitchFamily="34" charset="0"/>
                  </a:rPr>
                  <a:t>spark worker</a:t>
                </a:r>
              </a:p>
            </p:txBody>
          </p:sp>
          <p:sp>
            <p:nvSpPr>
              <p:cNvPr id="68" name="Elipse 19"/>
              <p:cNvSpPr/>
              <p:nvPr/>
            </p:nvSpPr>
            <p:spPr>
              <a:xfrm>
                <a:off x="4474138" y="3036714"/>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cxnSp>
            <p:nvCxnSpPr>
              <p:cNvPr id="69" name="Conector recto de flecha 46"/>
              <p:cNvCxnSpPr/>
              <p:nvPr/>
            </p:nvCxnSpPr>
            <p:spPr>
              <a:xfrm>
                <a:off x="5217489" y="3613956"/>
                <a:ext cx="161136" cy="191698"/>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65" name="CuadroTexto 3"/>
            <p:cNvSpPr txBox="1"/>
            <p:nvPr/>
          </p:nvSpPr>
          <p:spPr>
            <a:xfrm>
              <a:off x="6680191" y="4005786"/>
              <a:ext cx="633494" cy="336042"/>
            </a:xfrm>
            <a:prstGeom prst="rect">
              <a:avLst/>
            </a:prstGeom>
            <a:noFill/>
          </p:spPr>
          <p:txBody>
            <a:bodyPr wrap="square" rtlCol="0">
              <a:spAutoFit/>
            </a:bodyPr>
            <a:lstStyle/>
            <a:p>
              <a:r>
                <a:rPr lang="en-US" sz="1400" b="1" dirty="0">
                  <a:solidFill>
                    <a:schemeClr val="accent2"/>
                  </a:solidFill>
                  <a:latin typeface="+mj-lt"/>
                  <a:ea typeface="Open Sans" charset="0"/>
                  <a:cs typeface="Open Sans" charset="0"/>
                </a:rPr>
                <a:t>JVM</a:t>
              </a:r>
            </a:p>
          </p:txBody>
        </p:sp>
        <p:sp>
          <p:nvSpPr>
            <p:cNvPr id="63" name="Rectángulo redondeado 42"/>
            <p:cNvSpPr/>
            <p:nvPr/>
          </p:nvSpPr>
          <p:spPr>
            <a:xfrm>
              <a:off x="7446216" y="3829031"/>
              <a:ext cx="785663" cy="478003"/>
            </a:xfrm>
            <a:prstGeom prst="roundRect">
              <a:avLst>
                <a:gd name="adj" fmla="val 16430"/>
              </a:avLst>
            </a:prstGeom>
            <a:solidFill>
              <a:srgbClr val="D46F00"/>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cxnSp>
          <p:nvCxnSpPr>
            <p:cNvPr id="22" name="Conector recto de flecha 37"/>
            <p:cNvCxnSpPr/>
            <p:nvPr/>
          </p:nvCxnSpPr>
          <p:spPr>
            <a:xfrm>
              <a:off x="5532447" y="3409950"/>
              <a:ext cx="1023112" cy="0"/>
            </a:xfrm>
            <a:prstGeom prst="straightConnector1">
              <a:avLst/>
            </a:prstGeom>
            <a:ln w="12700"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72" name="Elipse 19"/>
            <p:cNvSpPr/>
            <p:nvPr/>
          </p:nvSpPr>
          <p:spPr>
            <a:xfrm>
              <a:off x="2172282" y="2962331"/>
              <a:ext cx="972000" cy="972000"/>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latin typeface="Open Sans Semibold" panose="020B0706030804020204" pitchFamily="34" charset="0"/>
                  <a:ea typeface="Open Sans Semibold" panose="020B0706030804020204" pitchFamily="34" charset="0"/>
                  <a:cs typeface="Open Sans Semibold" panose="020B0706030804020204" pitchFamily="34" charset="0"/>
                </a:rPr>
                <a:t>spark master</a:t>
              </a:r>
            </a:p>
          </p:txBody>
        </p:sp>
      </p:grpSp>
      <p:sp>
        <p:nvSpPr>
          <p:cNvPr id="36" name="TextBox 35"/>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10/40</a:t>
            </a:r>
            <a:endParaRPr lang="en-US" sz="1200" dirty="0">
              <a:solidFill>
                <a:schemeClr val="bg1">
                  <a:lumMod val="50000"/>
                </a:schemeClr>
              </a:solidFill>
            </a:endParaRPr>
          </a:p>
        </p:txBody>
      </p:sp>
    </p:spTree>
    <p:extLst>
      <p:ext uri="{BB962C8B-B14F-4D97-AF65-F5344CB8AC3E}">
        <p14:creationId xmlns:p14="http://schemas.microsoft.com/office/powerpoint/2010/main" val="7499593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9307" y="1733550"/>
            <a:ext cx="8382000" cy="857250"/>
          </a:xfrm>
        </p:spPr>
        <p:txBody>
          <a:bodyPr>
            <a:normAutofit/>
          </a:bodyPr>
          <a:lstStyle/>
          <a:p>
            <a:r>
              <a:rPr lang="en-US" sz="2400" b="1" dirty="0"/>
              <a:t>Geospatial search features</a:t>
            </a:r>
          </a:p>
        </p:txBody>
      </p:sp>
    </p:spTree>
    <p:extLst>
      <p:ext uri="{BB962C8B-B14F-4D97-AF65-F5344CB8AC3E}">
        <p14:creationId xmlns:p14="http://schemas.microsoft.com/office/powerpoint/2010/main" val="14665247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Geo point mapper</a:t>
            </a:r>
          </a:p>
        </p:txBody>
      </p:sp>
      <p:sp>
        <p:nvSpPr>
          <p:cNvPr id="11" name="CuadroTexto 15"/>
          <p:cNvSpPr txBox="1"/>
          <p:nvPr/>
        </p:nvSpPr>
        <p:spPr>
          <a:xfrm>
            <a:off x="3456000" y="1194237"/>
            <a:ext cx="4270190" cy="3160850"/>
          </a:xfrm>
          <a:prstGeom prst="rect">
            <a:avLst/>
          </a:prstGeom>
          <a:solidFill>
            <a:srgbClr val="2A2A2A"/>
          </a:solidFill>
        </p:spPr>
        <p:txBody>
          <a:bodyPr wrap="square" lIns="162000" tIns="105300" rIns="162000" bIns="105300" rtlCol="0">
            <a:noAutofit/>
          </a:bodyPr>
          <a:lstStyle/>
          <a:p>
            <a:r>
              <a:rPr lang="en-US" sz="1200" dirty="0">
                <a:solidFill>
                  <a:schemeClr val="bg1">
                    <a:lumMod val="95000"/>
                  </a:schemeClr>
                </a:solidFill>
                <a:latin typeface="Courier"/>
                <a:cs typeface="Courier"/>
              </a:rPr>
              <a:t>CREATE CUSTOM INDEX restaurants_idx </a:t>
            </a:r>
          </a:p>
          <a:p>
            <a:r>
              <a:rPr lang="en-US" sz="1200" dirty="0">
                <a:solidFill>
                  <a:schemeClr val="bg1">
                    <a:lumMod val="95000"/>
                  </a:schemeClr>
                </a:solidFill>
                <a:latin typeface="Courier"/>
                <a:cs typeface="Courier"/>
              </a:rPr>
              <a:t>ON restaurants (lucene) </a:t>
            </a:r>
          </a:p>
          <a:p>
            <a:r>
              <a:rPr lang="en-US" sz="1200" dirty="0">
                <a:solidFill>
                  <a:schemeClr val="bg1">
                    <a:lumMod val="95000"/>
                  </a:schemeClr>
                </a:solidFill>
                <a:latin typeface="Courier"/>
                <a:cs typeface="Courier"/>
              </a:rPr>
              <a:t>USING </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com.stratio.cassandra.lucene.Index</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a:t>
            </a:r>
          </a:p>
          <a:p>
            <a:r>
              <a:rPr lang="en-US" sz="1200" dirty="0">
                <a:solidFill>
                  <a:schemeClr val="bg1">
                    <a:lumMod val="95000"/>
                  </a:schemeClr>
                </a:solidFill>
                <a:latin typeface="Courier"/>
                <a:cs typeface="Courier"/>
              </a:rPr>
              <a:t>WITH OPTIONS = {</a:t>
            </a:r>
          </a:p>
          <a:p>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refresh_seconds</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 </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1</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a:p>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schema</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 </a:t>
            </a:r>
            <a:r>
              <a:rPr lang="fr-FR" sz="1200" dirty="0">
                <a:solidFill>
                  <a:schemeClr val="bg1">
                    <a:lumMod val="95000"/>
                  </a:schemeClr>
                </a:solidFill>
                <a:latin typeface="Courier"/>
                <a:cs typeface="Courier"/>
              </a:rPr>
              <a:t>'</a:t>
            </a:r>
            <a:r>
              <a:rPr lang="en-US" sz="1200" dirty="0">
                <a:solidFill>
                  <a:srgbClr val="FFC65D"/>
                </a:solidFill>
                <a:latin typeface="Courier"/>
                <a:cs typeface="Courier"/>
              </a:rPr>
              <a:t>{</a:t>
            </a:r>
          </a:p>
          <a:p>
            <a:r>
              <a:rPr lang="en-US" sz="1200" dirty="0">
                <a:solidFill>
                  <a:srgbClr val="FFC65D"/>
                </a:solidFill>
                <a:latin typeface="Courier"/>
                <a:cs typeface="Courier"/>
              </a:rPr>
              <a:t>     fields : {</a:t>
            </a:r>
          </a:p>
          <a:p>
            <a:r>
              <a:rPr lang="en-US" sz="1200" dirty="0">
                <a:solidFill>
                  <a:srgbClr val="FFC65D"/>
                </a:solidFill>
                <a:latin typeface="Courier"/>
                <a:cs typeface="Courier"/>
              </a:rPr>
              <a:t>       location : {</a:t>
            </a:r>
          </a:p>
          <a:p>
            <a:r>
              <a:rPr lang="en-US" sz="1200" dirty="0">
                <a:solidFill>
                  <a:srgbClr val="FFC65D"/>
                </a:solidFill>
                <a:latin typeface="Courier"/>
                <a:cs typeface="Courier"/>
              </a:rPr>
              <a:t>         type      : "geo_point", </a:t>
            </a:r>
          </a:p>
          <a:p>
            <a:r>
              <a:rPr lang="en-US" sz="1200" dirty="0">
                <a:solidFill>
                  <a:srgbClr val="FFC65D"/>
                </a:solidFill>
                <a:latin typeface="Courier"/>
                <a:cs typeface="Courier"/>
              </a:rPr>
              <a:t>         latitude  : "lat",</a:t>
            </a:r>
          </a:p>
          <a:p>
            <a:r>
              <a:rPr lang="en-US" sz="1200" dirty="0">
                <a:solidFill>
                  <a:srgbClr val="FFC65D"/>
                </a:solidFill>
                <a:latin typeface="Courier"/>
                <a:cs typeface="Courier"/>
              </a:rPr>
              <a:t>         longitude : "lon" </a:t>
            </a:r>
          </a:p>
          <a:p>
            <a:r>
              <a:rPr lang="en-US" sz="1200" dirty="0">
                <a:solidFill>
                  <a:srgbClr val="FFC65D"/>
                </a:solidFill>
                <a:latin typeface="Courier"/>
                <a:cs typeface="Courier"/>
              </a:rPr>
              <a:t>       }, </a:t>
            </a:r>
          </a:p>
          <a:p>
            <a:r>
              <a:rPr lang="en-US" sz="1200" dirty="0">
                <a:solidFill>
                  <a:srgbClr val="FFC65D"/>
                </a:solidFill>
                <a:latin typeface="Courier"/>
                <a:cs typeface="Courier"/>
              </a:rPr>
              <a:t>       stars: {type : "integer" }</a:t>
            </a:r>
          </a:p>
          <a:p>
            <a:r>
              <a:rPr lang="en-US" sz="1200" dirty="0">
                <a:solidFill>
                  <a:srgbClr val="FFC65D"/>
                </a:solidFill>
                <a:latin typeface="Courier"/>
                <a:cs typeface="Courier"/>
              </a:rPr>
              <a:t>     }</a:t>
            </a:r>
          </a:p>
          <a:p>
            <a:r>
              <a:rPr lang="en-US" sz="1200" dirty="0">
                <a:solidFill>
                  <a:srgbClr val="FFC65D"/>
                </a:solidFill>
                <a:latin typeface="Courier"/>
                <a:cs typeface="Courier"/>
              </a:rPr>
              <a:t>   } </a:t>
            </a:r>
          </a:p>
          <a:p>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p:txBody>
      </p:sp>
      <p:sp>
        <p:nvSpPr>
          <p:cNvPr id="12" name="CuadroTexto 8"/>
          <p:cNvSpPr txBox="1"/>
          <p:nvPr/>
        </p:nvSpPr>
        <p:spPr>
          <a:xfrm>
            <a:off x="532800" y="1194237"/>
            <a:ext cx="2789635" cy="1251829"/>
          </a:xfrm>
          <a:prstGeom prst="rect">
            <a:avLst/>
          </a:prstGeom>
          <a:solidFill>
            <a:srgbClr val="2A2A2A"/>
          </a:solidFill>
        </p:spPr>
        <p:txBody>
          <a:bodyPr wrap="square" lIns="162000" tIns="105300" rIns="162000" bIns="105300" rtlCol="0">
            <a:noAutofit/>
          </a:bodyPr>
          <a:lstStyle/>
          <a:p>
            <a:r>
              <a:rPr lang="en-US" sz="1200" dirty="0">
                <a:solidFill>
                  <a:schemeClr val="bg1">
                    <a:lumMod val="95000"/>
                  </a:schemeClr>
                </a:solidFill>
                <a:latin typeface="Courier"/>
                <a:cs typeface="Courier"/>
              </a:rPr>
              <a:t>CREATE TABLE restaurants(</a:t>
            </a:r>
          </a:p>
          <a:p>
            <a:r>
              <a:rPr lang="en-US" sz="1200" dirty="0">
                <a:solidFill>
                  <a:schemeClr val="bg1">
                    <a:lumMod val="95000"/>
                  </a:schemeClr>
                </a:solidFill>
                <a:latin typeface="Courier"/>
                <a:cs typeface="Courier"/>
              </a:rPr>
              <a:t>  name text PRIMARY KEY,</a:t>
            </a:r>
          </a:p>
          <a:p>
            <a:r>
              <a:rPr lang="en-US" sz="1200" dirty="0">
                <a:solidFill>
                  <a:schemeClr val="bg1">
                    <a:lumMod val="95000"/>
                  </a:schemeClr>
                </a:solidFill>
                <a:latin typeface="Courier"/>
                <a:cs typeface="Courier"/>
              </a:rPr>
              <a:t>  stars bigint,</a:t>
            </a:r>
          </a:p>
          <a:p>
            <a:r>
              <a:rPr lang="en-US" sz="1200" dirty="0">
                <a:solidFill>
                  <a:schemeClr val="bg1">
                    <a:lumMod val="95000"/>
                  </a:schemeClr>
                </a:solidFill>
                <a:latin typeface="Courier"/>
                <a:cs typeface="Courier"/>
              </a:rPr>
              <a:t>  lat double,</a:t>
            </a:r>
          </a:p>
          <a:p>
            <a:r>
              <a:rPr lang="en-US" sz="1200" dirty="0">
                <a:solidFill>
                  <a:schemeClr val="bg1">
                    <a:lumMod val="95000"/>
                  </a:schemeClr>
                </a:solidFill>
                <a:latin typeface="Courier"/>
                <a:cs typeface="Courier"/>
              </a:rPr>
              <a:t>  lon double);</a:t>
            </a:r>
          </a:p>
        </p:txBody>
      </p:sp>
      <p:pic>
        <p:nvPicPr>
          <p:cNvPr id="4" name="Imagen 3"/>
          <p:cNvPicPr>
            <a:picLocks noChangeAspect="1"/>
          </p:cNvPicPr>
          <p:nvPr/>
        </p:nvPicPr>
        <p:blipFill rotWithShape="1">
          <a:blip r:embed="rId3" cstate="print">
            <a:extLst>
              <a:ext uri="{28A0092B-C50C-407E-A947-70E740481C1C}">
                <a14:useLocalDpi xmlns:a14="http://schemas.microsoft.com/office/drawing/2010/main" val="0"/>
              </a:ext>
            </a:extLst>
          </a:blip>
          <a:srcRect l="13264" t="4887" b="25976"/>
          <a:stretch/>
        </p:blipFill>
        <p:spPr>
          <a:xfrm>
            <a:off x="532800" y="2577074"/>
            <a:ext cx="2789635" cy="1778014"/>
          </a:xfrm>
          <a:prstGeom prst="rect">
            <a:avLst/>
          </a:prstGeom>
        </p:spPr>
      </p:pic>
      <p:sp>
        <p:nvSpPr>
          <p:cNvPr id="5" name="Elipse 4"/>
          <p:cNvSpPr/>
          <p:nvPr/>
        </p:nvSpPr>
        <p:spPr>
          <a:xfrm>
            <a:off x="2177045" y="3105151"/>
            <a:ext cx="152400" cy="152400"/>
          </a:xfrm>
          <a:prstGeom prst="ellipse">
            <a:avLst/>
          </a:pr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9" name="Elipse 8"/>
          <p:cNvSpPr/>
          <p:nvPr/>
        </p:nvSpPr>
        <p:spPr>
          <a:xfrm>
            <a:off x="1899320" y="3777628"/>
            <a:ext cx="152400" cy="152400"/>
          </a:xfrm>
          <a:prstGeom prst="ellipse">
            <a:avLst/>
          </a:pr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10" name="Elipse 9"/>
          <p:cNvSpPr/>
          <p:nvPr/>
        </p:nvSpPr>
        <p:spPr>
          <a:xfrm>
            <a:off x="2424695" y="3638550"/>
            <a:ext cx="152400" cy="152400"/>
          </a:xfrm>
          <a:prstGeom prst="ellipse">
            <a:avLst/>
          </a:pr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14" name="TextBox 13"/>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14/40</a:t>
            </a:r>
            <a:endParaRPr lang="en-US" sz="1200" dirty="0">
              <a:solidFill>
                <a:schemeClr val="bg1">
                  <a:lumMod val="50000"/>
                </a:schemeClr>
              </a:solidFill>
            </a:endParaRPr>
          </a:p>
        </p:txBody>
      </p:sp>
    </p:spTree>
    <p:extLst>
      <p:ext uri="{BB962C8B-B14F-4D97-AF65-F5344CB8AC3E}">
        <p14:creationId xmlns:p14="http://schemas.microsoft.com/office/powerpoint/2010/main" val="20847407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Bounding box search</a:t>
            </a:r>
          </a:p>
        </p:txBody>
      </p:sp>
      <p:sp>
        <p:nvSpPr>
          <p:cNvPr id="8" name="CuadroTexto 10"/>
          <p:cNvSpPr txBox="1"/>
          <p:nvPr/>
        </p:nvSpPr>
        <p:spPr>
          <a:xfrm>
            <a:off x="4662000" y="1382400"/>
            <a:ext cx="3621734" cy="2613314"/>
          </a:xfrm>
          <a:prstGeom prst="rect">
            <a:avLst/>
          </a:prstGeom>
          <a:solidFill>
            <a:srgbClr val="2A2A2A"/>
          </a:solidFill>
        </p:spPr>
        <p:txBody>
          <a:bodyPr wrap="square" lIns="162000" tIns="105300" rIns="162000" bIns="105300" rtlCol="0">
            <a:spAutoFit/>
          </a:bodyPr>
          <a:lstStyle/>
          <a:p>
            <a:r>
              <a:rPr lang="en-US" sz="1200" dirty="0">
                <a:solidFill>
                  <a:schemeClr val="bg1">
                    <a:lumMod val="95000"/>
                  </a:schemeClr>
                </a:solidFill>
                <a:latin typeface="Courier"/>
                <a:cs typeface="Courier"/>
              </a:rPr>
              <a:t>SELECT * FROM restaurants </a:t>
            </a:r>
          </a:p>
          <a:p>
            <a:r>
              <a:rPr lang="en-US" sz="1200" dirty="0">
                <a:solidFill>
                  <a:schemeClr val="bg1">
                    <a:lumMod val="95000"/>
                  </a:schemeClr>
                </a:solidFill>
                <a:latin typeface="Courier"/>
                <a:cs typeface="Courier"/>
              </a:rPr>
              <a:t>WHERE lucene =</a:t>
            </a:r>
          </a:p>
          <a:p>
            <a:r>
              <a:rPr lang="fr-FR" sz="1200" dirty="0">
                <a:solidFill>
                  <a:schemeClr val="bg1">
                    <a:lumMod val="95000"/>
                  </a:schemeClr>
                </a:solidFill>
                <a:latin typeface="Courier"/>
                <a:cs typeface="Courier"/>
              </a:rPr>
              <a:t>'</a:t>
            </a:r>
            <a:r>
              <a:rPr lang="en-US" sz="1200" dirty="0">
                <a:solidFill>
                  <a:srgbClr val="FFC65D"/>
                </a:solidFill>
                <a:latin typeface="Courier"/>
                <a:cs typeface="Courier"/>
              </a:rPr>
              <a:t>{</a:t>
            </a:r>
          </a:p>
          <a:p>
            <a:r>
              <a:rPr lang="en-US" sz="1200" dirty="0">
                <a:solidFill>
                  <a:srgbClr val="FFC65D"/>
                </a:solidFill>
                <a:latin typeface="Courier"/>
                <a:cs typeface="Courier"/>
              </a:rPr>
              <a:t>   filter : </a:t>
            </a:r>
          </a:p>
          <a:p>
            <a:r>
              <a:rPr lang="en-US" sz="1200" dirty="0">
                <a:solidFill>
                  <a:srgbClr val="FFC65D"/>
                </a:solidFill>
                <a:latin typeface="Courier"/>
                <a:cs typeface="Courier"/>
              </a:rPr>
              <a:t>   {</a:t>
            </a:r>
          </a:p>
          <a:p>
            <a:r>
              <a:rPr lang="en-US" sz="1200" dirty="0">
                <a:solidFill>
                  <a:srgbClr val="FFC65D"/>
                </a:solidFill>
                <a:latin typeface="Courier"/>
                <a:cs typeface="Courier"/>
              </a:rPr>
              <a:t>      type : "geo_bbox", </a:t>
            </a:r>
          </a:p>
          <a:p>
            <a:r>
              <a:rPr lang="en-US" sz="1200" dirty="0">
                <a:solidFill>
                  <a:srgbClr val="FFC65D"/>
                </a:solidFill>
                <a:latin typeface="Courier"/>
                <a:cs typeface="Courier"/>
              </a:rPr>
              <a:t>      field : "location", </a:t>
            </a:r>
          </a:p>
          <a:p>
            <a:r>
              <a:rPr lang="en-US" sz="1200" dirty="0">
                <a:solidFill>
                  <a:srgbClr val="FFC65D"/>
                </a:solidFill>
                <a:latin typeface="Courier"/>
                <a:cs typeface="Courier"/>
              </a:rPr>
              <a:t>      min_latitude  : 40.425978, </a:t>
            </a:r>
          </a:p>
          <a:p>
            <a:r>
              <a:rPr lang="en-US" sz="1200" dirty="0">
                <a:solidFill>
                  <a:srgbClr val="FFC65D"/>
                </a:solidFill>
                <a:latin typeface="Courier"/>
                <a:cs typeface="Courier"/>
              </a:rPr>
              <a:t>      max_latitude  : 40.445886,</a:t>
            </a:r>
          </a:p>
          <a:p>
            <a:r>
              <a:rPr lang="en-US" sz="1200" dirty="0">
                <a:solidFill>
                  <a:srgbClr val="FFC65D"/>
                </a:solidFill>
                <a:latin typeface="Courier"/>
                <a:cs typeface="Courier"/>
              </a:rPr>
              <a:t>      min_longitude : -3.808252, </a:t>
            </a:r>
          </a:p>
          <a:p>
            <a:r>
              <a:rPr lang="en-US" sz="1200" dirty="0">
                <a:solidFill>
                  <a:srgbClr val="FFC65D"/>
                </a:solidFill>
                <a:latin typeface="Courier"/>
                <a:cs typeface="Courier"/>
              </a:rPr>
              <a:t>      max_longitude : -3.770999   </a:t>
            </a:r>
          </a:p>
          <a:p>
            <a:r>
              <a:rPr lang="en-US" sz="1200" dirty="0">
                <a:solidFill>
                  <a:srgbClr val="FFC65D"/>
                </a:solidFill>
                <a:latin typeface="Courier"/>
                <a:cs typeface="Courier"/>
              </a:rPr>
              <a:t>   }</a:t>
            </a:r>
          </a:p>
          <a:p>
            <a:r>
              <a:rPr lang="en-US" sz="1200" dirty="0">
                <a:solidFill>
                  <a:srgbClr val="FFC65D"/>
                </a:solidFill>
                <a:latin typeface="Courier"/>
                <a:cs typeface="Courier"/>
              </a:rPr>
              <a:t>}</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p:txBody>
      </p:sp>
      <p:pic>
        <p:nvPicPr>
          <p:cNvPr id="9" name="Imagen 1" descr="img_bbox_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61" y="1468670"/>
            <a:ext cx="3297936" cy="2401824"/>
          </a:xfrm>
          <a:prstGeom prst="rect">
            <a:avLst/>
          </a:prstGeom>
        </p:spPr>
      </p:pic>
      <p:sp>
        <p:nvSpPr>
          <p:cNvPr id="7" name="TextBox 6"/>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15/40</a:t>
            </a:r>
            <a:endParaRPr lang="en-US" sz="1200" dirty="0">
              <a:solidFill>
                <a:schemeClr val="bg1">
                  <a:lumMod val="50000"/>
                </a:schemeClr>
              </a:solidFill>
            </a:endParaRPr>
          </a:p>
        </p:txBody>
      </p:sp>
    </p:spTree>
    <p:extLst>
      <p:ext uri="{BB962C8B-B14F-4D97-AF65-F5344CB8AC3E}">
        <p14:creationId xmlns:p14="http://schemas.microsoft.com/office/powerpoint/2010/main" val="63585591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Distance search</a:t>
            </a:r>
          </a:p>
        </p:txBody>
      </p:sp>
      <p:sp>
        <p:nvSpPr>
          <p:cNvPr id="7" name="CuadroTexto 8"/>
          <p:cNvSpPr txBox="1"/>
          <p:nvPr/>
        </p:nvSpPr>
        <p:spPr>
          <a:xfrm>
            <a:off x="4662000" y="1382400"/>
            <a:ext cx="3621734" cy="2613314"/>
          </a:xfrm>
          <a:prstGeom prst="rect">
            <a:avLst/>
          </a:prstGeom>
          <a:solidFill>
            <a:srgbClr val="2A2A2A"/>
          </a:solidFill>
        </p:spPr>
        <p:txBody>
          <a:bodyPr wrap="square" lIns="162000" tIns="105300" rIns="162000" bIns="105300" rtlCol="0">
            <a:spAutoFit/>
          </a:bodyPr>
          <a:lstStyle/>
          <a:p>
            <a:r>
              <a:rPr lang="en-US" sz="1200" dirty="0">
                <a:solidFill>
                  <a:schemeClr val="bg1">
                    <a:lumMod val="95000"/>
                  </a:schemeClr>
                </a:solidFill>
                <a:latin typeface="Courier"/>
                <a:cs typeface="Courier"/>
              </a:rPr>
              <a:t>SELECT * FROM restaurants </a:t>
            </a:r>
          </a:p>
          <a:p>
            <a:r>
              <a:rPr lang="en-US" sz="1200" dirty="0">
                <a:solidFill>
                  <a:schemeClr val="bg1">
                    <a:lumMod val="95000"/>
                  </a:schemeClr>
                </a:solidFill>
                <a:latin typeface="Courier"/>
                <a:cs typeface="Courier"/>
              </a:rPr>
              <a:t>WHERE lucene =</a:t>
            </a:r>
          </a:p>
          <a:p>
            <a:r>
              <a:rPr lang="fr-FR" sz="1200" dirty="0">
                <a:solidFill>
                  <a:schemeClr val="bg1">
                    <a:lumMod val="95000"/>
                  </a:schemeClr>
                </a:solidFill>
                <a:latin typeface="Courier"/>
                <a:cs typeface="Courier"/>
              </a:rPr>
              <a:t>'</a:t>
            </a:r>
            <a:r>
              <a:rPr lang="en-US" sz="1200" dirty="0">
                <a:solidFill>
                  <a:srgbClr val="FFC65D"/>
                </a:solidFill>
                <a:latin typeface="Courier"/>
                <a:cs typeface="Courier"/>
              </a:rPr>
              <a:t>{</a:t>
            </a:r>
          </a:p>
          <a:p>
            <a:r>
              <a:rPr lang="en-US" sz="1200" dirty="0">
                <a:solidFill>
                  <a:srgbClr val="FFC65D"/>
                </a:solidFill>
                <a:latin typeface="Courier"/>
                <a:cs typeface="Courier"/>
              </a:rPr>
              <a:t>   filter : </a:t>
            </a:r>
          </a:p>
          <a:p>
            <a:r>
              <a:rPr lang="en-US" sz="1200" dirty="0">
                <a:solidFill>
                  <a:srgbClr val="FFC65D"/>
                </a:solidFill>
                <a:latin typeface="Courier"/>
                <a:cs typeface="Courier"/>
              </a:rPr>
              <a:t>   {</a:t>
            </a:r>
          </a:p>
          <a:p>
            <a:r>
              <a:rPr lang="en-US" sz="1200" dirty="0">
                <a:solidFill>
                  <a:srgbClr val="FFC65D"/>
                </a:solidFill>
                <a:latin typeface="Courier"/>
                <a:cs typeface="Courier"/>
              </a:rPr>
              <a:t>      type : "geo_distance", </a:t>
            </a:r>
          </a:p>
          <a:p>
            <a:r>
              <a:rPr lang="en-US" sz="1200" dirty="0">
                <a:solidFill>
                  <a:srgbClr val="FFC65D"/>
                </a:solidFill>
                <a:latin typeface="Courier"/>
                <a:cs typeface="Courier"/>
              </a:rPr>
              <a:t>      field : "location", </a:t>
            </a:r>
          </a:p>
          <a:p>
            <a:r>
              <a:rPr lang="en-US" sz="1200" dirty="0">
                <a:solidFill>
                  <a:srgbClr val="FFC65D"/>
                </a:solidFill>
                <a:latin typeface="Courier"/>
                <a:cs typeface="Courier"/>
              </a:rPr>
              <a:t>      </a:t>
            </a:r>
            <a:r>
              <a:rPr lang="en-US" sz="1200" dirty="0" smtClean="0">
                <a:solidFill>
                  <a:srgbClr val="FFC65D"/>
                </a:solidFill>
                <a:latin typeface="Courier"/>
                <a:cs typeface="Courier"/>
              </a:rPr>
              <a:t>latitude </a:t>
            </a:r>
            <a:r>
              <a:rPr lang="en-US" sz="1200" dirty="0">
                <a:solidFill>
                  <a:srgbClr val="FFC65D"/>
                </a:solidFill>
                <a:latin typeface="Courier"/>
                <a:cs typeface="Courier"/>
              </a:rPr>
              <a:t>: 40.443270,</a:t>
            </a:r>
          </a:p>
          <a:p>
            <a:r>
              <a:rPr lang="en-US" sz="1200" dirty="0">
                <a:solidFill>
                  <a:srgbClr val="FFC65D"/>
                </a:solidFill>
                <a:latin typeface="Courier"/>
                <a:cs typeface="Courier"/>
              </a:rPr>
              <a:t>      </a:t>
            </a:r>
            <a:r>
              <a:rPr lang="en-US" sz="1200" dirty="0" smtClean="0">
                <a:solidFill>
                  <a:srgbClr val="FFC65D"/>
                </a:solidFill>
                <a:latin typeface="Courier"/>
                <a:cs typeface="Courier"/>
              </a:rPr>
              <a:t>longitude </a:t>
            </a:r>
            <a:r>
              <a:rPr lang="en-US" sz="1200" dirty="0">
                <a:solidFill>
                  <a:srgbClr val="FFC65D"/>
                </a:solidFill>
                <a:latin typeface="Courier"/>
                <a:cs typeface="Courier"/>
              </a:rPr>
              <a:t>: -3.800498,</a:t>
            </a:r>
          </a:p>
          <a:p>
            <a:r>
              <a:rPr lang="en-US" sz="1200" dirty="0">
                <a:solidFill>
                  <a:srgbClr val="FFC65D"/>
                </a:solidFill>
                <a:latin typeface="Courier"/>
                <a:cs typeface="Courier"/>
              </a:rPr>
              <a:t>      min_distance : "100m", </a:t>
            </a:r>
          </a:p>
          <a:p>
            <a:r>
              <a:rPr lang="en-US" sz="1200" dirty="0">
                <a:solidFill>
                  <a:srgbClr val="FFC65D"/>
                </a:solidFill>
                <a:latin typeface="Courier"/>
                <a:cs typeface="Courier"/>
              </a:rPr>
              <a:t>      max_distance : "2km"</a:t>
            </a:r>
          </a:p>
          <a:p>
            <a:r>
              <a:rPr lang="en-US" sz="1200" dirty="0">
                <a:solidFill>
                  <a:srgbClr val="FFC65D"/>
                </a:solidFill>
                <a:latin typeface="Courier"/>
                <a:cs typeface="Courier"/>
              </a:rPr>
              <a:t>   }</a:t>
            </a:r>
          </a:p>
          <a:p>
            <a:r>
              <a:rPr lang="en-US" sz="1200" dirty="0">
                <a:solidFill>
                  <a:srgbClr val="FFC65D"/>
                </a:solidFill>
                <a:latin typeface="Courier"/>
                <a:cs typeface="Courier"/>
              </a:rPr>
              <a:t>}</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p:txBody>
      </p:sp>
      <p:pic>
        <p:nvPicPr>
          <p:cNvPr id="10" name="Imagen 1" descr="img_distance_query.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061" y="1468670"/>
            <a:ext cx="3297936" cy="2401824"/>
          </a:xfrm>
          <a:prstGeom prst="rect">
            <a:avLst/>
          </a:prstGeom>
        </p:spPr>
      </p:pic>
      <p:sp>
        <p:nvSpPr>
          <p:cNvPr id="8" name="TextBox 7"/>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16/40</a:t>
            </a:r>
            <a:endParaRPr lang="en-US" sz="1200" dirty="0">
              <a:solidFill>
                <a:schemeClr val="bg1">
                  <a:lumMod val="50000"/>
                </a:schemeClr>
              </a:solidFill>
            </a:endParaRPr>
          </a:p>
        </p:txBody>
      </p:sp>
    </p:spTree>
    <p:extLst>
      <p:ext uri="{BB962C8B-B14F-4D97-AF65-F5344CB8AC3E}">
        <p14:creationId xmlns:p14="http://schemas.microsoft.com/office/powerpoint/2010/main" val="1586232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Distance sorting</a:t>
            </a:r>
          </a:p>
        </p:txBody>
      </p:sp>
      <p:pic>
        <p:nvPicPr>
          <p:cNvPr id="8" name="Imagen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600" y="1468800"/>
            <a:ext cx="3371088" cy="2456688"/>
          </a:xfrm>
          <a:prstGeom prst="rect">
            <a:avLst/>
          </a:prstGeom>
        </p:spPr>
      </p:pic>
      <p:sp>
        <p:nvSpPr>
          <p:cNvPr id="9" name="CuadroTexto 8"/>
          <p:cNvSpPr txBox="1"/>
          <p:nvPr/>
        </p:nvSpPr>
        <p:spPr>
          <a:xfrm>
            <a:off x="4662619" y="1381450"/>
            <a:ext cx="3621734" cy="2428648"/>
          </a:xfrm>
          <a:prstGeom prst="rect">
            <a:avLst/>
          </a:prstGeom>
          <a:solidFill>
            <a:srgbClr val="2A2A2A"/>
          </a:solidFill>
        </p:spPr>
        <p:txBody>
          <a:bodyPr wrap="square" lIns="162000" tIns="105300" rIns="162000" bIns="105300" rtlCol="0">
            <a:spAutoFit/>
          </a:bodyPr>
          <a:lstStyle/>
          <a:p>
            <a:r>
              <a:rPr lang="en-US" sz="1200" dirty="0">
                <a:solidFill>
                  <a:schemeClr val="bg1">
                    <a:lumMod val="95000"/>
                  </a:schemeClr>
                </a:solidFill>
                <a:latin typeface="Courier"/>
                <a:cs typeface="Courier"/>
              </a:rPr>
              <a:t>SELECT * FROM restaurants </a:t>
            </a:r>
          </a:p>
          <a:p>
            <a:r>
              <a:rPr lang="en-US" sz="1200" dirty="0">
                <a:solidFill>
                  <a:schemeClr val="bg1">
                    <a:lumMod val="95000"/>
                  </a:schemeClr>
                </a:solidFill>
                <a:latin typeface="Courier"/>
                <a:cs typeface="Courier"/>
              </a:rPr>
              <a:t>WHERE lucene =</a:t>
            </a:r>
          </a:p>
          <a:p>
            <a:r>
              <a:rPr lang="fr-FR" sz="1200" dirty="0">
                <a:solidFill>
                  <a:schemeClr val="bg1">
                    <a:lumMod val="95000"/>
                  </a:schemeClr>
                </a:solidFill>
                <a:latin typeface="Courier"/>
                <a:cs typeface="Courier"/>
              </a:rPr>
              <a:t>'</a:t>
            </a:r>
            <a:r>
              <a:rPr lang="en-US" sz="1200" dirty="0">
                <a:solidFill>
                  <a:srgbClr val="FFC65D"/>
                </a:solidFill>
                <a:latin typeface="Courier"/>
                <a:cs typeface="Courier"/>
              </a:rPr>
              <a:t>{</a:t>
            </a:r>
          </a:p>
          <a:p>
            <a:r>
              <a:rPr lang="en-US" sz="1200" dirty="0">
                <a:solidFill>
                  <a:srgbClr val="FFC65D"/>
                </a:solidFill>
                <a:latin typeface="Courier"/>
                <a:cs typeface="Courier"/>
              </a:rPr>
              <a:t>   </a:t>
            </a:r>
            <a:r>
              <a:rPr lang="en-US" sz="1200" dirty="0" smtClean="0">
                <a:solidFill>
                  <a:srgbClr val="FFC65D"/>
                </a:solidFill>
                <a:latin typeface="Courier"/>
                <a:cs typeface="Courier"/>
              </a:rPr>
              <a:t>sort: </a:t>
            </a:r>
            <a:endParaRPr lang="en-US" sz="1200" dirty="0">
              <a:solidFill>
                <a:srgbClr val="FFC65D"/>
              </a:solidFill>
              <a:latin typeface="Courier"/>
              <a:cs typeface="Courier"/>
            </a:endParaRPr>
          </a:p>
          <a:p>
            <a:r>
              <a:rPr lang="en-US" sz="1200" dirty="0">
                <a:solidFill>
                  <a:srgbClr val="FFC65D"/>
                </a:solidFill>
                <a:latin typeface="Courier"/>
                <a:cs typeface="Courier"/>
              </a:rPr>
              <a:t>   {</a:t>
            </a:r>
          </a:p>
          <a:p>
            <a:r>
              <a:rPr lang="en-US" sz="1200" dirty="0">
                <a:solidFill>
                  <a:srgbClr val="FFC65D"/>
                </a:solidFill>
                <a:latin typeface="Courier"/>
                <a:cs typeface="Courier"/>
              </a:rPr>
              <a:t>      type      : "geo_distance",</a:t>
            </a:r>
          </a:p>
          <a:p>
            <a:r>
              <a:rPr lang="en-US" sz="1200" dirty="0">
                <a:solidFill>
                  <a:srgbClr val="FFC65D"/>
                </a:solidFill>
                <a:latin typeface="Courier"/>
                <a:cs typeface="Courier"/>
              </a:rPr>
              <a:t>      field     : "location",</a:t>
            </a:r>
          </a:p>
          <a:p>
            <a:r>
              <a:rPr lang="en-US" sz="1200" dirty="0">
                <a:solidFill>
                  <a:srgbClr val="FFC65D"/>
                </a:solidFill>
                <a:latin typeface="Courier"/>
                <a:cs typeface="Courier"/>
              </a:rPr>
              <a:t>      reverse   : false,</a:t>
            </a:r>
          </a:p>
          <a:p>
            <a:r>
              <a:rPr lang="en-US" sz="1200" dirty="0">
                <a:solidFill>
                  <a:srgbClr val="FFC65D"/>
                </a:solidFill>
                <a:latin typeface="Courier"/>
                <a:cs typeface="Courier"/>
              </a:rPr>
              <a:t>      latitude  : 40.442163,</a:t>
            </a:r>
          </a:p>
          <a:p>
            <a:r>
              <a:rPr lang="en-US" sz="1200" dirty="0">
                <a:solidFill>
                  <a:srgbClr val="FFC65D"/>
                </a:solidFill>
                <a:latin typeface="Courier"/>
                <a:cs typeface="Courier"/>
              </a:rPr>
              <a:t>      longitude : -3.784519 </a:t>
            </a:r>
          </a:p>
          <a:p>
            <a:r>
              <a:rPr lang="en-US" sz="1200" dirty="0">
                <a:solidFill>
                  <a:srgbClr val="FFC65D"/>
                </a:solidFill>
                <a:latin typeface="Courier"/>
                <a:cs typeface="Courier"/>
              </a:rPr>
              <a:t>   }</a:t>
            </a:r>
          </a:p>
          <a:p>
            <a:r>
              <a:rPr lang="en-US" sz="1200" dirty="0">
                <a:solidFill>
                  <a:srgbClr val="FFC65D"/>
                </a:solidFill>
                <a:latin typeface="Courier"/>
                <a:cs typeface="Courier"/>
              </a:rPr>
              <a:t>}</a:t>
            </a:r>
            <a:r>
              <a:rPr lang="fr-FR" sz="1200" dirty="0">
                <a:solidFill>
                  <a:schemeClr val="bg1">
                    <a:lumMod val="95000"/>
                  </a:schemeClr>
                </a:solidFill>
                <a:latin typeface="Courier"/>
                <a:cs typeface="Courier"/>
              </a:rPr>
              <a:t>' LIMIT 10</a:t>
            </a:r>
            <a:r>
              <a:rPr lang="en-US" sz="1200" dirty="0">
                <a:solidFill>
                  <a:schemeClr val="bg1">
                    <a:lumMod val="95000"/>
                  </a:schemeClr>
                </a:solidFill>
                <a:latin typeface="Courier"/>
                <a:cs typeface="Courier"/>
              </a:rPr>
              <a:t>;</a:t>
            </a:r>
          </a:p>
        </p:txBody>
      </p:sp>
      <p:grpSp>
        <p:nvGrpSpPr>
          <p:cNvPr id="11" name="Agrupar 7"/>
          <p:cNvGrpSpPr/>
          <p:nvPr/>
        </p:nvGrpSpPr>
        <p:grpSpPr>
          <a:xfrm>
            <a:off x="1779750" y="2285756"/>
            <a:ext cx="792000" cy="792000"/>
            <a:chOff x="2006140" y="1005534"/>
            <a:chExt cx="792000" cy="792000"/>
          </a:xfrm>
        </p:grpSpPr>
        <p:sp>
          <p:nvSpPr>
            <p:cNvPr id="12" name="Flecha cuádruple 6"/>
            <p:cNvSpPr/>
            <p:nvPr/>
          </p:nvSpPr>
          <p:spPr>
            <a:xfrm>
              <a:off x="2006140" y="1005534"/>
              <a:ext cx="792000" cy="792000"/>
            </a:xfrm>
            <a:prstGeom prst="quadArrow">
              <a:avLst>
                <a:gd name="adj1" fmla="val 20896"/>
                <a:gd name="adj2" fmla="val 22500"/>
                <a:gd name="adj3" fmla="val 24905"/>
              </a:avLst>
            </a:prstGeom>
            <a:solidFill>
              <a:srgbClr val="36B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a:p>
          </p:txBody>
        </p:sp>
        <p:sp>
          <p:nvSpPr>
            <p:cNvPr id="13" name="Flecha cuádruple 5"/>
            <p:cNvSpPr/>
            <p:nvPr/>
          </p:nvSpPr>
          <p:spPr>
            <a:xfrm>
              <a:off x="2055059" y="1063359"/>
              <a:ext cx="684000" cy="684000"/>
            </a:xfrm>
            <a:prstGeom prst="quadArrow">
              <a:avLst>
                <a:gd name="adj1" fmla="val 12034"/>
                <a:gd name="adj2" fmla="val 13575"/>
                <a:gd name="adj3" fmla="val 14798"/>
              </a:avLst>
            </a:prstGeom>
            <a:solidFill>
              <a:srgbClr val="528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p>
          </p:txBody>
        </p:sp>
      </p:grpSp>
      <p:grpSp>
        <p:nvGrpSpPr>
          <p:cNvPr id="14" name="Agrupar 15"/>
          <p:cNvGrpSpPr/>
          <p:nvPr/>
        </p:nvGrpSpPr>
        <p:grpSpPr>
          <a:xfrm>
            <a:off x="2794620" y="2757581"/>
            <a:ext cx="540000" cy="540000"/>
            <a:chOff x="2012194" y="1011884"/>
            <a:chExt cx="792000" cy="792000"/>
          </a:xfrm>
        </p:grpSpPr>
        <p:sp>
          <p:nvSpPr>
            <p:cNvPr id="15" name="Flecha cuádruple 16"/>
            <p:cNvSpPr/>
            <p:nvPr/>
          </p:nvSpPr>
          <p:spPr>
            <a:xfrm>
              <a:off x="2012194" y="1011884"/>
              <a:ext cx="792000" cy="792000"/>
            </a:xfrm>
            <a:prstGeom prst="quadArrow">
              <a:avLst/>
            </a:prstGeom>
            <a:solidFill>
              <a:srgbClr val="36B5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dirty="0"/>
            </a:p>
          </p:txBody>
        </p:sp>
        <p:sp>
          <p:nvSpPr>
            <p:cNvPr id="16" name="Flecha cuádruple 17"/>
            <p:cNvSpPr/>
            <p:nvPr/>
          </p:nvSpPr>
          <p:spPr>
            <a:xfrm>
              <a:off x="2064487" y="1063360"/>
              <a:ext cx="684001" cy="684001"/>
            </a:xfrm>
            <a:prstGeom prst="quadArrow">
              <a:avLst>
                <a:gd name="adj1" fmla="val 12900"/>
                <a:gd name="adj2" fmla="val 14441"/>
                <a:gd name="adj3" fmla="val 14798"/>
              </a:avLst>
            </a:prstGeom>
            <a:solidFill>
              <a:srgbClr val="52889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2400"/>
            </a:p>
          </p:txBody>
        </p:sp>
      </p:grpSp>
      <p:sp>
        <p:nvSpPr>
          <p:cNvPr id="17" name="TextBox 16"/>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17/40</a:t>
            </a:r>
            <a:endParaRPr lang="en-US" sz="1200" dirty="0">
              <a:solidFill>
                <a:schemeClr val="bg1">
                  <a:lumMod val="50000"/>
                </a:schemeClr>
              </a:solidFill>
            </a:endParaRPr>
          </a:p>
        </p:txBody>
      </p:sp>
    </p:spTree>
    <p:extLst>
      <p:ext uri="{BB962C8B-B14F-4D97-AF65-F5344CB8AC3E}">
        <p14:creationId xmlns:p14="http://schemas.microsoft.com/office/powerpoint/2010/main" val="46916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Indexing complex geospatial shapes</a:t>
            </a:r>
          </a:p>
        </p:txBody>
      </p:sp>
      <p:sp>
        <p:nvSpPr>
          <p:cNvPr id="5" name="TextBox 4"/>
          <p:cNvSpPr txBox="1"/>
          <p:nvPr/>
        </p:nvSpPr>
        <p:spPr>
          <a:xfrm>
            <a:off x="4343400" y="1067129"/>
            <a:ext cx="4089581" cy="341632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none" rtlCol="0">
            <a:spAutoFit/>
          </a:bodyPr>
          <a:lstStyle/>
          <a:p>
            <a:r>
              <a:rPr lang="en-US" sz="1200" dirty="0">
                <a:solidFill>
                  <a:schemeClr val="bg1">
                    <a:lumMod val="95000"/>
                  </a:schemeClr>
                </a:solidFill>
                <a:latin typeface="Courier"/>
                <a:cs typeface="Courier"/>
              </a:rPr>
              <a:t>CREATE TABLE places(</a:t>
            </a:r>
          </a:p>
          <a:p>
            <a:r>
              <a:rPr lang="en-US" sz="1200" dirty="0">
                <a:solidFill>
                  <a:schemeClr val="bg1">
                    <a:lumMod val="95000"/>
                  </a:schemeClr>
                </a:solidFill>
                <a:latin typeface="Courier"/>
                <a:cs typeface="Courier"/>
              </a:rPr>
              <a:t>  id uuid PRIMARY KEY, </a:t>
            </a:r>
          </a:p>
          <a:p>
            <a:r>
              <a:rPr lang="en-US" sz="1200" dirty="0">
                <a:solidFill>
                  <a:schemeClr val="bg1">
                    <a:lumMod val="95000"/>
                  </a:schemeClr>
                </a:solidFill>
                <a:latin typeface="Courier"/>
                <a:cs typeface="Courier"/>
              </a:rPr>
              <a:t>  shape text </a:t>
            </a:r>
            <a:r>
              <a:rPr lang="uk-UA" sz="1200" dirty="0">
                <a:solidFill>
                  <a:schemeClr val="accent2">
                    <a:lumMod val="60000"/>
                    <a:lumOff val="40000"/>
                  </a:schemeClr>
                </a:solidFill>
                <a:latin typeface="Courier"/>
                <a:cs typeface="Courier"/>
              </a:rPr>
              <a:t>--</a:t>
            </a:r>
            <a:r>
              <a:rPr lang="en-US" sz="1200" dirty="0">
                <a:solidFill>
                  <a:schemeClr val="accent2">
                    <a:lumMod val="60000"/>
                    <a:lumOff val="40000"/>
                  </a:schemeClr>
                </a:solidFill>
                <a:latin typeface="Courier"/>
                <a:cs typeface="Courier"/>
              </a:rPr>
              <a:t> WKT formatted</a:t>
            </a:r>
          </a:p>
          <a:p>
            <a:r>
              <a:rPr lang="en-US" sz="1200" dirty="0">
                <a:solidFill>
                  <a:schemeClr val="bg1">
                    <a:lumMod val="95000"/>
                  </a:schemeClr>
                </a:solidFill>
                <a:latin typeface="Courier"/>
                <a:cs typeface="Courier"/>
              </a:rPr>
              <a:t>);</a:t>
            </a:r>
          </a:p>
          <a:p>
            <a:endParaRPr lang="en-US" sz="1200" dirty="0">
              <a:solidFill>
                <a:schemeClr val="bg1">
                  <a:lumMod val="95000"/>
                </a:schemeClr>
              </a:solidFill>
              <a:latin typeface="Courier"/>
              <a:cs typeface="Courier"/>
            </a:endParaRPr>
          </a:p>
          <a:p>
            <a:r>
              <a:rPr lang="en-US" sz="1200" dirty="0">
                <a:solidFill>
                  <a:schemeClr val="bg1">
                    <a:lumMod val="95000"/>
                  </a:schemeClr>
                </a:solidFill>
                <a:latin typeface="Courier"/>
                <a:cs typeface="Courier"/>
              </a:rPr>
              <a:t>CREATE CUSTOM INDEX places_idx ON places()</a:t>
            </a:r>
          </a:p>
          <a:p>
            <a:r>
              <a:rPr lang="en-US" sz="1200" dirty="0">
                <a:solidFill>
                  <a:schemeClr val="bg1">
                    <a:lumMod val="95000"/>
                  </a:schemeClr>
                </a:solidFill>
                <a:latin typeface="Courier"/>
                <a:cs typeface="Courier"/>
              </a:rPr>
              <a:t>USING 'com.stratio.cassandra.lucene.Index'</a:t>
            </a:r>
          </a:p>
          <a:p>
            <a:r>
              <a:rPr lang="en-US" sz="1200" dirty="0">
                <a:solidFill>
                  <a:schemeClr val="bg1">
                    <a:lumMod val="95000"/>
                  </a:schemeClr>
                </a:solidFill>
                <a:latin typeface="Courier"/>
                <a:cs typeface="Courier"/>
              </a:rPr>
              <a:t>WITH OPTIONS = </a:t>
            </a:r>
            <a:r>
              <a:rPr lang="en-US" sz="1200" dirty="0" smtClean="0">
                <a:solidFill>
                  <a:schemeClr val="bg1">
                    <a:lumMod val="95000"/>
                  </a:schemeClr>
                </a:solidFill>
                <a:latin typeface="Courier"/>
                <a:cs typeface="Courier"/>
              </a:rPr>
              <a:t>{</a:t>
            </a:r>
          </a:p>
          <a:p>
            <a:r>
              <a:rPr lang="en-US" sz="1200" dirty="0">
                <a:solidFill>
                  <a:schemeClr val="bg1">
                    <a:lumMod val="95000"/>
                  </a:schemeClr>
                </a:solidFill>
                <a:latin typeface="Courier"/>
                <a:cs typeface="Courier"/>
              </a:rPr>
              <a:t> </a:t>
            </a:r>
            <a:r>
              <a:rPr lang="en-US" sz="1200" dirty="0" smtClean="0">
                <a:solidFill>
                  <a:schemeClr val="bg1">
                    <a:lumMod val="95000"/>
                  </a:schemeClr>
                </a:solidFill>
                <a:latin typeface="Courier"/>
                <a:cs typeface="Courier"/>
              </a:rPr>
              <a:t> 'schema</a:t>
            </a:r>
            <a:r>
              <a:rPr lang="en-US" sz="1200" dirty="0">
                <a:solidFill>
                  <a:schemeClr val="bg1">
                    <a:lumMod val="95000"/>
                  </a:schemeClr>
                </a:solidFill>
                <a:latin typeface="Courier"/>
                <a:cs typeface="Courier"/>
              </a:rPr>
              <a:t>': '</a:t>
            </a:r>
            <a:r>
              <a:rPr lang="en-US" sz="1200" dirty="0">
                <a:solidFill>
                  <a:srgbClr val="FFC65D"/>
                </a:solidFill>
                <a:latin typeface="Courier"/>
                <a:cs typeface="Courier"/>
              </a:rPr>
              <a:t>{ </a:t>
            </a:r>
          </a:p>
          <a:p>
            <a:r>
              <a:rPr lang="en-US" sz="1200" dirty="0">
                <a:solidFill>
                  <a:srgbClr val="FFC65D"/>
                </a:solidFill>
                <a:latin typeface="Courier"/>
                <a:cs typeface="Courier"/>
              </a:rPr>
              <a:t>    fields: {</a:t>
            </a:r>
          </a:p>
          <a:p>
            <a:r>
              <a:rPr lang="en-US" sz="1200" dirty="0">
                <a:solidFill>
                  <a:srgbClr val="FFC65D"/>
                </a:solidFill>
                <a:latin typeface="Courier"/>
                <a:cs typeface="Courier"/>
              </a:rPr>
              <a:t>      shape: {</a:t>
            </a:r>
          </a:p>
          <a:p>
            <a:r>
              <a:rPr lang="en-US" sz="1200" dirty="0">
                <a:solidFill>
                  <a:srgbClr val="FFC65D"/>
                </a:solidFill>
                <a:latin typeface="Courier"/>
                <a:cs typeface="Courier"/>
              </a:rPr>
              <a:t>        type: "geo_shape",</a:t>
            </a:r>
          </a:p>
          <a:p>
            <a:r>
              <a:rPr lang="en-US" sz="1200" dirty="0">
                <a:solidFill>
                  <a:srgbClr val="FFC65D"/>
                </a:solidFill>
                <a:latin typeface="Courier"/>
                <a:cs typeface="Courier"/>
              </a:rPr>
              <a:t>        max_levels: 15,</a:t>
            </a:r>
          </a:p>
          <a:p>
            <a:r>
              <a:rPr lang="en-US" sz="1200" dirty="0">
                <a:solidFill>
                  <a:srgbClr val="FFC65D"/>
                </a:solidFill>
                <a:latin typeface="Courier"/>
                <a:cs typeface="Courier"/>
              </a:rPr>
              <a:t>        transformations: [] </a:t>
            </a:r>
          </a:p>
          <a:p>
            <a:r>
              <a:rPr lang="en-US" sz="1200" dirty="0">
                <a:solidFill>
                  <a:srgbClr val="FFC65D"/>
                </a:solidFill>
                <a:latin typeface="Courier"/>
                <a:cs typeface="Courier"/>
              </a:rPr>
              <a:t>      }</a:t>
            </a:r>
          </a:p>
          <a:p>
            <a:r>
              <a:rPr lang="en-US" sz="1200" dirty="0">
                <a:solidFill>
                  <a:srgbClr val="FFC65D"/>
                </a:solidFill>
                <a:latin typeface="Courier"/>
                <a:cs typeface="Courier"/>
              </a:rPr>
              <a:t>    }</a:t>
            </a:r>
          </a:p>
          <a:p>
            <a:r>
              <a:rPr lang="en-US" sz="1200" dirty="0">
                <a:solidFill>
                  <a:srgbClr val="FFC65D"/>
                </a:solidFill>
                <a:latin typeface="Courier"/>
                <a:cs typeface="Courier"/>
              </a:rPr>
              <a:t>  }</a:t>
            </a:r>
            <a:r>
              <a:rPr lang="en-US" sz="1200" dirty="0">
                <a:solidFill>
                  <a:schemeClr val="bg1"/>
                </a:solidFill>
                <a:latin typeface="Courier"/>
                <a:cs typeface="Courier"/>
              </a:rPr>
              <a:t>'</a:t>
            </a:r>
          </a:p>
          <a:p>
            <a:r>
              <a:rPr lang="en-US" sz="1200" dirty="0">
                <a:solidFill>
                  <a:schemeClr val="bg1"/>
                </a:solidFill>
                <a:latin typeface="Courier"/>
                <a:cs typeface="Courier"/>
              </a:rPr>
              <a:t>};</a:t>
            </a:r>
          </a:p>
        </p:txBody>
      </p:sp>
      <p:sp>
        <p:nvSpPr>
          <p:cNvPr id="11" name="Shape 480"/>
          <p:cNvSpPr/>
          <p:nvPr/>
        </p:nvSpPr>
        <p:spPr>
          <a:xfrm>
            <a:off x="533401" y="1047750"/>
            <a:ext cx="3595088" cy="6179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Points, lines, polygons &amp; </a:t>
            </a:r>
            <a:r>
              <a:rPr lang="en-US" sz="1600" dirty="0" err="1">
                <a:solidFill>
                  <a:srgbClr val="3F3F3F"/>
                </a:solidFill>
                <a:latin typeface="+mj-lt"/>
                <a:ea typeface="Open Sans" panose="020B0606030504020204" pitchFamily="34" charset="0"/>
                <a:cs typeface="Open Sans" panose="020B0606030504020204" pitchFamily="34" charset="0"/>
                <a:sym typeface="Calibri"/>
              </a:rPr>
              <a:t>multiparts</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JTS index-time transformations</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800" y="1867312"/>
            <a:ext cx="3518888" cy="2616137"/>
          </a:xfrm>
          <a:prstGeom prst="rect">
            <a:avLst/>
          </a:prstGeom>
        </p:spPr>
      </p:pic>
      <p:sp>
        <p:nvSpPr>
          <p:cNvPr id="7" name="TextBox 6"/>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18/40</a:t>
            </a:r>
            <a:endParaRPr lang="en-US" sz="1200" dirty="0">
              <a:solidFill>
                <a:schemeClr val="bg1">
                  <a:lumMod val="50000"/>
                </a:schemeClr>
              </a:solidFill>
            </a:endParaRPr>
          </a:p>
        </p:txBody>
      </p:sp>
    </p:spTree>
    <p:extLst>
      <p:ext uri="{BB962C8B-B14F-4D97-AF65-F5344CB8AC3E}">
        <p14:creationId xmlns:p14="http://schemas.microsoft.com/office/powerpoint/2010/main" val="452811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32799" y="1537200"/>
            <a:ext cx="4248000" cy="286200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oAutofit/>
          </a:bodyPr>
          <a:lstStyle/>
          <a:p>
            <a:r>
              <a:rPr lang="en-US" sz="1200" dirty="0">
                <a:solidFill>
                  <a:schemeClr val="bg1"/>
                </a:solidFill>
                <a:latin typeface="Courier"/>
                <a:cs typeface="Courier"/>
              </a:rPr>
              <a:t>CREATE CUSTOM INDEX </a:t>
            </a:r>
            <a:r>
              <a:rPr lang="en-US" sz="1200" dirty="0" smtClean="0">
                <a:solidFill>
                  <a:schemeClr val="bg1"/>
                </a:solidFill>
                <a:latin typeface="Courier"/>
                <a:cs typeface="Courier"/>
              </a:rPr>
              <a:t>places_idx </a:t>
            </a:r>
            <a:r>
              <a:rPr lang="en-US" sz="1200" dirty="0">
                <a:solidFill>
                  <a:schemeClr val="bg1"/>
                </a:solidFill>
                <a:latin typeface="Courier"/>
                <a:cs typeface="Courier"/>
              </a:rPr>
              <a:t>ON places()</a:t>
            </a:r>
          </a:p>
          <a:p>
            <a:r>
              <a:rPr lang="en-US" sz="1200" dirty="0">
                <a:solidFill>
                  <a:schemeClr val="bg1"/>
                </a:solidFill>
                <a:latin typeface="Courier"/>
                <a:cs typeface="Courier"/>
              </a:rPr>
              <a:t>USING 'com.stratio.cassandra.lucene.Index'</a:t>
            </a:r>
          </a:p>
          <a:p>
            <a:r>
              <a:rPr lang="en-US" sz="1200" dirty="0">
                <a:solidFill>
                  <a:schemeClr val="bg1"/>
                </a:solidFill>
                <a:latin typeface="Courier"/>
                <a:cs typeface="Courier"/>
              </a:rPr>
              <a:t>WITH OPTIONS = </a:t>
            </a:r>
            <a:r>
              <a:rPr lang="en-US" sz="1200" dirty="0" smtClean="0">
                <a:solidFill>
                  <a:schemeClr val="bg1"/>
                </a:solidFill>
                <a:latin typeface="Courier"/>
                <a:cs typeface="Courier"/>
              </a:rPr>
              <a:t>{</a:t>
            </a:r>
          </a:p>
          <a:p>
            <a:r>
              <a:rPr lang="en-US" sz="1200" dirty="0" smtClean="0">
                <a:solidFill>
                  <a:schemeClr val="bg1"/>
                </a:solidFill>
                <a:latin typeface="Courier"/>
                <a:cs typeface="Courier"/>
              </a:rPr>
              <a:t> 'refresh_seconds': '1',</a:t>
            </a:r>
          </a:p>
          <a:p>
            <a:r>
              <a:rPr lang="en-US" sz="1200" dirty="0" smtClean="0">
                <a:solidFill>
                  <a:schemeClr val="bg1"/>
                </a:solidFill>
                <a:latin typeface="Courier"/>
                <a:cs typeface="Courier"/>
              </a:rPr>
              <a:t> 'schema': '</a:t>
            </a:r>
            <a:r>
              <a:rPr lang="en-US" sz="1200" dirty="0">
                <a:solidFill>
                  <a:srgbClr val="FFC65D"/>
                </a:solidFill>
                <a:latin typeface="Courier"/>
                <a:cs typeface="Courier"/>
              </a:rPr>
              <a:t>{ </a:t>
            </a:r>
          </a:p>
          <a:p>
            <a:r>
              <a:rPr lang="en-US" sz="1200" dirty="0">
                <a:solidFill>
                  <a:srgbClr val="FFC65D"/>
                </a:solidFill>
                <a:latin typeface="Courier"/>
                <a:cs typeface="Courier"/>
              </a:rPr>
              <a:t>   fields: {</a:t>
            </a:r>
          </a:p>
          <a:p>
            <a:r>
              <a:rPr lang="en-US" sz="1200" dirty="0">
                <a:solidFill>
                  <a:srgbClr val="FFC65D"/>
                </a:solidFill>
                <a:latin typeface="Courier"/>
                <a:cs typeface="Courier"/>
              </a:rPr>
              <a:t>     shape: {</a:t>
            </a:r>
          </a:p>
          <a:p>
            <a:r>
              <a:rPr lang="en-US" sz="1200" dirty="0">
                <a:solidFill>
                  <a:srgbClr val="FFC65D"/>
                </a:solidFill>
                <a:latin typeface="Courier"/>
                <a:cs typeface="Courier"/>
              </a:rPr>
              <a:t>       type: "geo_shape",</a:t>
            </a:r>
          </a:p>
          <a:p>
            <a:r>
              <a:rPr lang="en-US" sz="1200" dirty="0">
                <a:solidFill>
                  <a:srgbClr val="FFC65D"/>
                </a:solidFill>
                <a:latin typeface="Courier"/>
                <a:cs typeface="Courier"/>
              </a:rPr>
              <a:t>       max_levels: 15,</a:t>
            </a:r>
          </a:p>
          <a:p>
            <a:r>
              <a:rPr lang="en-US" sz="1200" dirty="0">
                <a:solidFill>
                  <a:srgbClr val="FFC65D"/>
                </a:solidFill>
                <a:latin typeface="Courier"/>
                <a:cs typeface="Courier"/>
              </a:rPr>
              <a:t>       transformations: [{type: "centroid"}]</a:t>
            </a:r>
          </a:p>
          <a:p>
            <a:r>
              <a:rPr lang="en-US" sz="1200" dirty="0">
                <a:solidFill>
                  <a:srgbClr val="FFC65D"/>
                </a:solidFill>
                <a:latin typeface="Courier"/>
                <a:cs typeface="Courier"/>
              </a:rPr>
              <a:t>     }</a:t>
            </a:r>
          </a:p>
          <a:p>
            <a:r>
              <a:rPr lang="en-US" sz="1200" dirty="0">
                <a:solidFill>
                  <a:srgbClr val="FFC65D"/>
                </a:solidFill>
                <a:latin typeface="Courier"/>
                <a:cs typeface="Courier"/>
              </a:rPr>
              <a:t>   }</a:t>
            </a:r>
          </a:p>
          <a:p>
            <a:r>
              <a:rPr lang="en-US" sz="1200" dirty="0">
                <a:solidFill>
                  <a:srgbClr val="FFC65D"/>
                </a:solidFill>
                <a:latin typeface="Courier"/>
                <a:cs typeface="Courier"/>
              </a:rPr>
              <a:t> }</a:t>
            </a:r>
            <a:r>
              <a:rPr lang="en-US" sz="1200" dirty="0" smtClean="0">
                <a:solidFill>
                  <a:schemeClr val="bg1"/>
                </a:solidFill>
                <a:latin typeface="Courier"/>
                <a:cs typeface="Courier"/>
              </a:rPr>
              <a:t>'</a:t>
            </a:r>
            <a:endParaRPr lang="en-US" sz="1200" dirty="0">
              <a:solidFill>
                <a:schemeClr val="bg1"/>
              </a:solidFill>
              <a:latin typeface="Courier"/>
              <a:cs typeface="Courier"/>
            </a:endParaRPr>
          </a:p>
          <a:p>
            <a:r>
              <a:rPr lang="en-US" sz="1200" dirty="0">
                <a:solidFill>
                  <a:schemeClr val="bg1"/>
                </a:solidFill>
                <a:latin typeface="Courier"/>
                <a:cs typeface="Courier"/>
              </a:rPr>
              <a:t>};</a:t>
            </a:r>
          </a:p>
        </p:txBody>
      </p:sp>
      <p:sp>
        <p:nvSpPr>
          <p:cNvPr id="2" name="Title 1"/>
          <p:cNvSpPr>
            <a:spLocks noGrp="1"/>
          </p:cNvSpPr>
          <p:nvPr>
            <p:ph type="title"/>
          </p:nvPr>
        </p:nvSpPr>
        <p:spPr/>
        <p:txBody>
          <a:bodyPr/>
          <a:lstStyle/>
          <a:p>
            <a:r>
              <a:rPr lang="en-US" dirty="0">
                <a:latin typeface="Arial"/>
                <a:cs typeface="Arial"/>
              </a:rPr>
              <a:t>Index-time shape transformations</a:t>
            </a:r>
          </a:p>
        </p:txBody>
      </p:sp>
      <p:sp>
        <p:nvSpPr>
          <p:cNvPr id="36" name="Shape 480"/>
          <p:cNvSpPr/>
          <p:nvPr/>
        </p:nvSpPr>
        <p:spPr>
          <a:xfrm>
            <a:off x="609600" y="1036800"/>
            <a:ext cx="7405088" cy="52712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Example: Index only centroid of shapes  </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grpSp>
        <p:nvGrpSpPr>
          <p:cNvPr id="12" name="Group 11"/>
          <p:cNvGrpSpPr/>
          <p:nvPr/>
        </p:nvGrpSpPr>
        <p:grpSpPr>
          <a:xfrm>
            <a:off x="4946400" y="1526855"/>
            <a:ext cx="3628800" cy="2872345"/>
            <a:chOff x="4946400" y="1526855"/>
            <a:chExt cx="3628800" cy="2872345"/>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26414" t="13053" r="24676" b="39077"/>
            <a:stretch/>
          </p:blipFill>
          <p:spPr>
            <a:xfrm>
              <a:off x="4946400" y="1526855"/>
              <a:ext cx="3628800" cy="2872345"/>
            </a:xfrm>
            <a:prstGeom prst="rect">
              <a:avLst/>
            </a:prstGeom>
          </p:spPr>
        </p:pic>
        <p:sp>
          <p:nvSpPr>
            <p:cNvPr id="7" name="Forma libre: forma 6"/>
            <p:cNvSpPr/>
            <p:nvPr/>
          </p:nvSpPr>
          <p:spPr>
            <a:xfrm>
              <a:off x="5570803" y="1861216"/>
              <a:ext cx="794453" cy="398821"/>
            </a:xfrm>
            <a:custGeom>
              <a:avLst/>
              <a:gdLst>
                <a:gd name="connsiteX0" fmla="*/ 20097 w 758651"/>
                <a:gd name="connsiteY0" fmla="*/ 65314 h 371789"/>
                <a:gd name="connsiteX1" fmla="*/ 432079 w 758651"/>
                <a:gd name="connsiteY1" fmla="*/ 0 h 371789"/>
                <a:gd name="connsiteX2" fmla="*/ 758651 w 758651"/>
                <a:gd name="connsiteY2" fmla="*/ 150725 h 371789"/>
                <a:gd name="connsiteX3" fmla="*/ 487345 w 758651"/>
                <a:gd name="connsiteY3" fmla="*/ 371789 h 371789"/>
                <a:gd name="connsiteX4" fmla="*/ 155750 w 758651"/>
                <a:gd name="connsiteY4" fmla="*/ 366765 h 371789"/>
                <a:gd name="connsiteX5" fmla="*/ 0 w 758651"/>
                <a:gd name="connsiteY5" fmla="*/ 211015 h 371789"/>
                <a:gd name="connsiteX6" fmla="*/ 20097 w 758651"/>
                <a:gd name="connsiteY6" fmla="*/ 65314 h 3717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58651" h="371789">
                  <a:moveTo>
                    <a:pt x="20097" y="65314"/>
                  </a:moveTo>
                  <a:lnTo>
                    <a:pt x="432079" y="0"/>
                  </a:lnTo>
                  <a:lnTo>
                    <a:pt x="758651" y="150725"/>
                  </a:lnTo>
                  <a:lnTo>
                    <a:pt x="487345" y="371789"/>
                  </a:lnTo>
                  <a:lnTo>
                    <a:pt x="155750" y="366765"/>
                  </a:lnTo>
                  <a:lnTo>
                    <a:pt x="0" y="211015"/>
                  </a:lnTo>
                  <a:lnTo>
                    <a:pt x="20097" y="65314"/>
                  </a:ln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8" name="Forma libre: forma 7"/>
            <p:cNvSpPr/>
            <p:nvPr/>
          </p:nvSpPr>
          <p:spPr>
            <a:xfrm>
              <a:off x="6927335" y="2928333"/>
              <a:ext cx="1010165" cy="668295"/>
            </a:xfrm>
            <a:custGeom>
              <a:avLst/>
              <a:gdLst>
                <a:gd name="connsiteX0" fmla="*/ 0 w 964642"/>
                <a:gd name="connsiteY0" fmla="*/ 291402 h 622997"/>
                <a:gd name="connsiteX1" fmla="*/ 241161 w 964642"/>
                <a:gd name="connsiteY1" fmla="*/ 70338 h 622997"/>
                <a:gd name="connsiteX2" fmla="*/ 597877 w 964642"/>
                <a:gd name="connsiteY2" fmla="*/ 0 h 622997"/>
                <a:gd name="connsiteX3" fmla="*/ 964642 w 964642"/>
                <a:gd name="connsiteY3" fmla="*/ 155749 h 622997"/>
                <a:gd name="connsiteX4" fmla="*/ 844062 w 964642"/>
                <a:gd name="connsiteY4" fmla="*/ 437103 h 622997"/>
                <a:gd name="connsiteX5" fmla="*/ 427055 w 964642"/>
                <a:gd name="connsiteY5" fmla="*/ 622997 h 622997"/>
                <a:gd name="connsiteX6" fmla="*/ 0 w 964642"/>
                <a:gd name="connsiteY6" fmla="*/ 291402 h 622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64642" h="622997">
                  <a:moveTo>
                    <a:pt x="0" y="291402"/>
                  </a:moveTo>
                  <a:lnTo>
                    <a:pt x="241161" y="70338"/>
                  </a:lnTo>
                  <a:lnTo>
                    <a:pt x="597877" y="0"/>
                  </a:lnTo>
                  <a:lnTo>
                    <a:pt x="964642" y="155749"/>
                  </a:lnTo>
                  <a:lnTo>
                    <a:pt x="844062" y="437103"/>
                  </a:lnTo>
                  <a:lnTo>
                    <a:pt x="427055" y="622997"/>
                  </a:lnTo>
                  <a:lnTo>
                    <a:pt x="0" y="291402"/>
                  </a:ln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9" name="Elipse 8"/>
            <p:cNvSpPr/>
            <p:nvPr/>
          </p:nvSpPr>
          <p:spPr>
            <a:xfrm>
              <a:off x="5872449" y="1982703"/>
              <a:ext cx="159592" cy="163481"/>
            </a:xfrm>
            <a:prstGeom prst="ellipse">
              <a:avLst/>
            </a:pr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10" name="Elipse 9"/>
            <p:cNvSpPr/>
            <p:nvPr/>
          </p:nvSpPr>
          <p:spPr>
            <a:xfrm>
              <a:off x="7362266" y="3181863"/>
              <a:ext cx="159592" cy="163481"/>
            </a:xfrm>
            <a:prstGeom prst="ellipse">
              <a:avLst/>
            </a:pr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grpSp>
      <p:sp>
        <p:nvSpPr>
          <p:cNvPr id="11" name="TextBox 10"/>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19/40</a:t>
            </a:r>
            <a:endParaRPr lang="en-US" sz="1200" dirty="0">
              <a:solidFill>
                <a:schemeClr val="bg1">
                  <a:lumMod val="50000"/>
                </a:schemeClr>
              </a:solidFill>
            </a:endParaRPr>
          </a:p>
        </p:txBody>
      </p:sp>
    </p:spTree>
    <p:extLst>
      <p:ext uri="{BB962C8B-B14F-4D97-AF65-F5344CB8AC3E}">
        <p14:creationId xmlns:p14="http://schemas.microsoft.com/office/powerpoint/2010/main" val="84436958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Index-time shape transformations</a:t>
            </a:r>
            <a:endParaRPr lang="en-US" dirty="0">
              <a:latin typeface="Arial"/>
              <a:cs typeface="Arial"/>
            </a:endParaRPr>
          </a:p>
        </p:txBody>
      </p:sp>
      <p:sp>
        <p:nvSpPr>
          <p:cNvPr id="36" name="Shape 480"/>
          <p:cNvSpPr/>
          <p:nvPr/>
        </p:nvSpPr>
        <p:spPr>
          <a:xfrm>
            <a:off x="595912" y="1036800"/>
            <a:ext cx="7405088" cy="39164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Example: Index 50 km buffer zone around shapes </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7" name="TextBox 6"/>
          <p:cNvSpPr txBox="1"/>
          <p:nvPr/>
        </p:nvSpPr>
        <p:spPr>
          <a:xfrm>
            <a:off x="533399" y="1537200"/>
            <a:ext cx="4248000" cy="286200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oAutofit/>
          </a:bodyPr>
          <a:lstStyle/>
          <a:p>
            <a:r>
              <a:rPr lang="en-US" sz="1200" dirty="0">
                <a:solidFill>
                  <a:schemeClr val="bg1">
                    <a:lumMod val="95000"/>
                  </a:schemeClr>
                </a:solidFill>
                <a:latin typeface="Courier"/>
                <a:cs typeface="Courier"/>
              </a:rPr>
              <a:t>CREATE CUSTOM INDEX </a:t>
            </a:r>
            <a:r>
              <a:rPr lang="en-US" sz="1200" dirty="0" smtClean="0">
                <a:solidFill>
                  <a:schemeClr val="bg1"/>
                </a:solidFill>
                <a:latin typeface="Courier"/>
                <a:cs typeface="Courier"/>
              </a:rPr>
              <a:t>places_idx </a:t>
            </a:r>
            <a:r>
              <a:rPr lang="en-US" sz="1200" dirty="0">
                <a:solidFill>
                  <a:schemeClr val="bg1"/>
                </a:solidFill>
                <a:latin typeface="Courier"/>
                <a:cs typeface="Courier"/>
              </a:rPr>
              <a:t>ON places()</a:t>
            </a:r>
            <a:endParaRPr lang="en-US" sz="1200" dirty="0">
              <a:solidFill>
                <a:schemeClr val="bg1">
                  <a:lumMod val="95000"/>
                </a:schemeClr>
              </a:solidFill>
              <a:latin typeface="Courier"/>
              <a:cs typeface="Courier"/>
            </a:endParaRPr>
          </a:p>
          <a:p>
            <a:r>
              <a:rPr lang="en-US" sz="1200" dirty="0">
                <a:solidFill>
                  <a:schemeClr val="bg1">
                    <a:lumMod val="95000"/>
                  </a:schemeClr>
                </a:solidFill>
                <a:latin typeface="Courier"/>
                <a:cs typeface="Courier"/>
              </a:rPr>
              <a:t>USING 'com.stratio.cassandra.lucene.Index'</a:t>
            </a:r>
          </a:p>
          <a:p>
            <a:r>
              <a:rPr lang="en-US" sz="1200" dirty="0">
                <a:solidFill>
                  <a:schemeClr val="bg1">
                    <a:lumMod val="95000"/>
                  </a:schemeClr>
                </a:solidFill>
                <a:latin typeface="Courier"/>
                <a:cs typeface="Courier"/>
              </a:rPr>
              <a:t>WITH OPTIONS = </a:t>
            </a:r>
            <a:r>
              <a:rPr lang="en-US" sz="1200" dirty="0" smtClean="0">
                <a:solidFill>
                  <a:schemeClr val="bg1">
                    <a:lumMod val="95000"/>
                  </a:schemeClr>
                </a:solidFill>
                <a:latin typeface="Courier"/>
                <a:cs typeface="Courier"/>
              </a:rPr>
              <a:t>{</a:t>
            </a:r>
            <a:endParaRPr lang="en-US" sz="1200" dirty="0">
              <a:solidFill>
                <a:schemeClr val="bg1">
                  <a:lumMod val="95000"/>
                </a:schemeClr>
              </a:solidFill>
              <a:latin typeface="Courier"/>
              <a:cs typeface="Courier"/>
            </a:endParaRPr>
          </a:p>
          <a:p>
            <a:r>
              <a:rPr lang="en-US" sz="1200" dirty="0">
                <a:solidFill>
                  <a:schemeClr val="bg1">
                    <a:lumMod val="95000"/>
                  </a:schemeClr>
                </a:solidFill>
                <a:latin typeface="Courier"/>
                <a:cs typeface="Courier"/>
              </a:rPr>
              <a:t>  'schema': '</a:t>
            </a:r>
            <a:r>
              <a:rPr lang="en-US" sz="1200" dirty="0">
                <a:solidFill>
                  <a:srgbClr val="FFC65D"/>
                </a:solidFill>
                <a:latin typeface="Courier"/>
                <a:cs typeface="Courier"/>
              </a:rPr>
              <a:t>{</a:t>
            </a:r>
          </a:p>
          <a:p>
            <a:r>
              <a:rPr lang="en-US" sz="1200" dirty="0">
                <a:solidFill>
                  <a:srgbClr val="FFC65D"/>
                </a:solidFill>
                <a:latin typeface="Courier"/>
                <a:cs typeface="Courier"/>
              </a:rPr>
              <a:t>    fields: {</a:t>
            </a:r>
          </a:p>
          <a:p>
            <a:r>
              <a:rPr lang="en-US" sz="1200" dirty="0">
                <a:solidFill>
                  <a:srgbClr val="FFC65D"/>
                </a:solidFill>
                <a:latin typeface="Courier"/>
                <a:cs typeface="Courier"/>
              </a:rPr>
              <a:t>      shape: {</a:t>
            </a:r>
          </a:p>
          <a:p>
            <a:r>
              <a:rPr lang="en-US" sz="1200" dirty="0">
                <a:solidFill>
                  <a:srgbClr val="FFC65D"/>
                </a:solidFill>
                <a:latin typeface="Courier"/>
                <a:cs typeface="Courier"/>
              </a:rPr>
              <a:t>        type: "geo_shape",</a:t>
            </a:r>
          </a:p>
          <a:p>
            <a:r>
              <a:rPr lang="en-US" sz="1200" dirty="0">
                <a:solidFill>
                  <a:srgbClr val="FFC65D"/>
                </a:solidFill>
                <a:latin typeface="Courier"/>
                <a:cs typeface="Courier"/>
              </a:rPr>
              <a:t>        max_levels: 15,</a:t>
            </a:r>
          </a:p>
          <a:p>
            <a:r>
              <a:rPr lang="en-US" sz="1200" dirty="0">
                <a:solidFill>
                  <a:srgbClr val="FFC65D"/>
                </a:solidFill>
                <a:latin typeface="Courier"/>
                <a:cs typeface="Courier"/>
              </a:rPr>
              <a:t>        transformations: [{</a:t>
            </a:r>
          </a:p>
          <a:p>
            <a:r>
              <a:rPr lang="en-US" sz="1200" dirty="0">
                <a:solidFill>
                  <a:srgbClr val="FFC65D"/>
                </a:solidFill>
                <a:latin typeface="Courier"/>
                <a:cs typeface="Courier"/>
              </a:rPr>
              <a:t>          type: "buffer", </a:t>
            </a:r>
          </a:p>
          <a:p>
            <a:r>
              <a:rPr lang="en-US" sz="1200" dirty="0">
                <a:solidFill>
                  <a:srgbClr val="FFC65D"/>
                </a:solidFill>
                <a:latin typeface="Courier"/>
                <a:cs typeface="Courier"/>
              </a:rPr>
              <a:t>          min_distance: "50km"}]</a:t>
            </a:r>
          </a:p>
          <a:p>
            <a:r>
              <a:rPr lang="en-US" sz="1200" dirty="0">
                <a:solidFill>
                  <a:srgbClr val="FFC65D"/>
                </a:solidFill>
                <a:latin typeface="Courier"/>
                <a:cs typeface="Courier"/>
              </a:rPr>
              <a:t>      }</a:t>
            </a:r>
          </a:p>
          <a:p>
            <a:r>
              <a:rPr lang="en-US" sz="1200" dirty="0">
                <a:solidFill>
                  <a:srgbClr val="FFC65D"/>
                </a:solidFill>
                <a:latin typeface="Courier"/>
                <a:cs typeface="Courier"/>
              </a:rPr>
              <a:t>    }</a:t>
            </a:r>
          </a:p>
          <a:p>
            <a:r>
              <a:rPr lang="en-US" sz="1200" dirty="0">
                <a:solidFill>
                  <a:srgbClr val="FFC65D"/>
                </a:solidFill>
                <a:latin typeface="Courier"/>
                <a:cs typeface="Courier"/>
              </a:rPr>
              <a:t>  }</a:t>
            </a:r>
            <a:r>
              <a:rPr lang="en-US" sz="1200" dirty="0">
                <a:solidFill>
                  <a:schemeClr val="bg1">
                    <a:lumMod val="95000"/>
                  </a:schemeClr>
                </a:solidFill>
                <a:latin typeface="Courier"/>
                <a:cs typeface="Courier"/>
              </a:rPr>
              <a:t>'</a:t>
            </a:r>
          </a:p>
          <a:p>
            <a:r>
              <a:rPr lang="en-US" sz="1200" dirty="0">
                <a:solidFill>
                  <a:schemeClr val="bg1">
                    <a:lumMod val="95000"/>
                  </a:schemeClr>
                </a:solidFill>
                <a:latin typeface="Courier"/>
                <a:cs typeface="Courier"/>
              </a:rPr>
              <a:t>};</a:t>
            </a:r>
          </a:p>
        </p:txBody>
      </p:sp>
      <p:grpSp>
        <p:nvGrpSpPr>
          <p:cNvPr id="14" name="Group 13"/>
          <p:cNvGrpSpPr/>
          <p:nvPr/>
        </p:nvGrpSpPr>
        <p:grpSpPr>
          <a:xfrm>
            <a:off x="4946400" y="1537200"/>
            <a:ext cx="3628800" cy="2862322"/>
            <a:chOff x="4946400" y="1537200"/>
            <a:chExt cx="3628800" cy="2862322"/>
          </a:xfrm>
        </p:grpSpPr>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13953" t="17519" r="21022" b="16132"/>
            <a:stretch/>
          </p:blipFill>
          <p:spPr>
            <a:xfrm>
              <a:off x="4946400" y="1537200"/>
              <a:ext cx="3628800" cy="2862322"/>
            </a:xfrm>
            <a:prstGeom prst="rect">
              <a:avLst/>
            </a:prstGeom>
          </p:spPr>
        </p:pic>
        <p:sp>
          <p:nvSpPr>
            <p:cNvPr id="10" name="Forma libre: forma 9"/>
            <p:cNvSpPr/>
            <p:nvPr/>
          </p:nvSpPr>
          <p:spPr>
            <a:xfrm>
              <a:off x="6576651" y="2758389"/>
              <a:ext cx="1195011" cy="995713"/>
            </a:xfrm>
            <a:custGeom>
              <a:avLst/>
              <a:gdLst>
                <a:gd name="connsiteX0" fmla="*/ 260350 w 1028700"/>
                <a:gd name="connsiteY0" fmla="*/ 50800 h 946150"/>
                <a:gd name="connsiteX1" fmla="*/ 622300 w 1028700"/>
                <a:gd name="connsiteY1" fmla="*/ 0 h 946150"/>
                <a:gd name="connsiteX2" fmla="*/ 933450 w 1028700"/>
                <a:gd name="connsiteY2" fmla="*/ 139700 h 946150"/>
                <a:gd name="connsiteX3" fmla="*/ 1028700 w 1028700"/>
                <a:gd name="connsiteY3" fmla="*/ 444500 h 946150"/>
                <a:gd name="connsiteX4" fmla="*/ 927100 w 1028700"/>
                <a:gd name="connsiteY4" fmla="*/ 730250 h 946150"/>
                <a:gd name="connsiteX5" fmla="*/ 596900 w 1028700"/>
                <a:gd name="connsiteY5" fmla="*/ 946150 h 946150"/>
                <a:gd name="connsiteX6" fmla="*/ 374650 w 1028700"/>
                <a:gd name="connsiteY6" fmla="*/ 946150 h 946150"/>
                <a:gd name="connsiteX7" fmla="*/ 0 w 1028700"/>
                <a:gd name="connsiteY7" fmla="*/ 603250 h 946150"/>
                <a:gd name="connsiteX8" fmla="*/ 19050 w 1028700"/>
                <a:gd name="connsiteY8" fmla="*/ 311150 h 946150"/>
                <a:gd name="connsiteX9" fmla="*/ 260350 w 1028700"/>
                <a:gd name="connsiteY9" fmla="*/ 50800 h 946150"/>
                <a:gd name="connsiteX0" fmla="*/ 291814 w 1060164"/>
                <a:gd name="connsiteY0" fmla="*/ 50800 h 946150"/>
                <a:gd name="connsiteX1" fmla="*/ 653764 w 1060164"/>
                <a:gd name="connsiteY1" fmla="*/ 0 h 946150"/>
                <a:gd name="connsiteX2" fmla="*/ 964914 w 1060164"/>
                <a:gd name="connsiteY2" fmla="*/ 139700 h 946150"/>
                <a:gd name="connsiteX3" fmla="*/ 1060164 w 1060164"/>
                <a:gd name="connsiteY3" fmla="*/ 444500 h 946150"/>
                <a:gd name="connsiteX4" fmla="*/ 958564 w 1060164"/>
                <a:gd name="connsiteY4" fmla="*/ 730250 h 946150"/>
                <a:gd name="connsiteX5" fmla="*/ 628364 w 1060164"/>
                <a:gd name="connsiteY5" fmla="*/ 946150 h 946150"/>
                <a:gd name="connsiteX6" fmla="*/ 406114 w 1060164"/>
                <a:gd name="connsiteY6" fmla="*/ 946150 h 946150"/>
                <a:gd name="connsiteX7" fmla="*/ 31464 w 1060164"/>
                <a:gd name="connsiteY7" fmla="*/ 603250 h 946150"/>
                <a:gd name="connsiteX8" fmla="*/ 50514 w 1060164"/>
                <a:gd name="connsiteY8" fmla="*/ 311150 h 946150"/>
                <a:gd name="connsiteX9" fmla="*/ 291814 w 1060164"/>
                <a:gd name="connsiteY9" fmla="*/ 50800 h 946150"/>
                <a:gd name="connsiteX0" fmla="*/ 291814 w 1060164"/>
                <a:gd name="connsiteY0" fmla="*/ 50800 h 946150"/>
                <a:gd name="connsiteX1" fmla="*/ 653764 w 1060164"/>
                <a:gd name="connsiteY1" fmla="*/ 0 h 946150"/>
                <a:gd name="connsiteX2" fmla="*/ 964914 w 1060164"/>
                <a:gd name="connsiteY2" fmla="*/ 139700 h 946150"/>
                <a:gd name="connsiteX3" fmla="*/ 1060164 w 1060164"/>
                <a:gd name="connsiteY3" fmla="*/ 444500 h 946150"/>
                <a:gd name="connsiteX4" fmla="*/ 958564 w 1060164"/>
                <a:gd name="connsiteY4" fmla="*/ 730250 h 946150"/>
                <a:gd name="connsiteX5" fmla="*/ 628364 w 1060164"/>
                <a:gd name="connsiteY5" fmla="*/ 946150 h 946150"/>
                <a:gd name="connsiteX6" fmla="*/ 406114 w 1060164"/>
                <a:gd name="connsiteY6" fmla="*/ 946150 h 946150"/>
                <a:gd name="connsiteX7" fmla="*/ 31464 w 1060164"/>
                <a:gd name="connsiteY7" fmla="*/ 603250 h 946150"/>
                <a:gd name="connsiteX8" fmla="*/ 50514 w 1060164"/>
                <a:gd name="connsiteY8" fmla="*/ 311150 h 946150"/>
                <a:gd name="connsiteX9" fmla="*/ 291814 w 1060164"/>
                <a:gd name="connsiteY9" fmla="*/ 50800 h 946150"/>
                <a:gd name="connsiteX0" fmla="*/ 291814 w 1060164"/>
                <a:gd name="connsiteY0" fmla="*/ 50800 h 981514"/>
                <a:gd name="connsiteX1" fmla="*/ 653764 w 1060164"/>
                <a:gd name="connsiteY1" fmla="*/ 0 h 981514"/>
                <a:gd name="connsiteX2" fmla="*/ 964914 w 1060164"/>
                <a:gd name="connsiteY2" fmla="*/ 139700 h 981514"/>
                <a:gd name="connsiteX3" fmla="*/ 1060164 w 1060164"/>
                <a:gd name="connsiteY3" fmla="*/ 444500 h 981514"/>
                <a:gd name="connsiteX4" fmla="*/ 958564 w 1060164"/>
                <a:gd name="connsiteY4" fmla="*/ 730250 h 981514"/>
                <a:gd name="connsiteX5" fmla="*/ 628364 w 1060164"/>
                <a:gd name="connsiteY5" fmla="*/ 946150 h 981514"/>
                <a:gd name="connsiteX6" fmla="*/ 406114 w 1060164"/>
                <a:gd name="connsiteY6" fmla="*/ 946150 h 981514"/>
                <a:gd name="connsiteX7" fmla="*/ 31464 w 1060164"/>
                <a:gd name="connsiteY7" fmla="*/ 603250 h 981514"/>
                <a:gd name="connsiteX8" fmla="*/ 50514 w 1060164"/>
                <a:gd name="connsiteY8" fmla="*/ 311150 h 981514"/>
                <a:gd name="connsiteX9" fmla="*/ 291814 w 1060164"/>
                <a:gd name="connsiteY9" fmla="*/ 50800 h 981514"/>
                <a:gd name="connsiteX0" fmla="*/ 291814 w 1060164"/>
                <a:gd name="connsiteY0" fmla="*/ 50800 h 981514"/>
                <a:gd name="connsiteX1" fmla="*/ 653764 w 1060164"/>
                <a:gd name="connsiteY1" fmla="*/ 0 h 981514"/>
                <a:gd name="connsiteX2" fmla="*/ 964914 w 1060164"/>
                <a:gd name="connsiteY2" fmla="*/ 139700 h 981514"/>
                <a:gd name="connsiteX3" fmla="*/ 1060164 w 1060164"/>
                <a:gd name="connsiteY3" fmla="*/ 444500 h 981514"/>
                <a:gd name="connsiteX4" fmla="*/ 958564 w 1060164"/>
                <a:gd name="connsiteY4" fmla="*/ 730250 h 981514"/>
                <a:gd name="connsiteX5" fmla="*/ 628364 w 1060164"/>
                <a:gd name="connsiteY5" fmla="*/ 946150 h 981514"/>
                <a:gd name="connsiteX6" fmla="*/ 406114 w 1060164"/>
                <a:gd name="connsiteY6" fmla="*/ 946150 h 981514"/>
                <a:gd name="connsiteX7" fmla="*/ 31464 w 1060164"/>
                <a:gd name="connsiteY7" fmla="*/ 603250 h 981514"/>
                <a:gd name="connsiteX8" fmla="*/ 50514 w 1060164"/>
                <a:gd name="connsiteY8" fmla="*/ 311150 h 981514"/>
                <a:gd name="connsiteX9" fmla="*/ 291814 w 1060164"/>
                <a:gd name="connsiteY9" fmla="*/ 50800 h 981514"/>
                <a:gd name="connsiteX0" fmla="*/ 291814 w 1060164"/>
                <a:gd name="connsiteY0" fmla="*/ 50800 h 981514"/>
                <a:gd name="connsiteX1" fmla="*/ 653764 w 1060164"/>
                <a:gd name="connsiteY1" fmla="*/ 0 h 981514"/>
                <a:gd name="connsiteX2" fmla="*/ 964914 w 1060164"/>
                <a:gd name="connsiteY2" fmla="*/ 139700 h 981514"/>
                <a:gd name="connsiteX3" fmla="*/ 1060164 w 1060164"/>
                <a:gd name="connsiteY3" fmla="*/ 444500 h 981514"/>
                <a:gd name="connsiteX4" fmla="*/ 958564 w 1060164"/>
                <a:gd name="connsiteY4" fmla="*/ 730250 h 981514"/>
                <a:gd name="connsiteX5" fmla="*/ 628364 w 1060164"/>
                <a:gd name="connsiteY5" fmla="*/ 946150 h 981514"/>
                <a:gd name="connsiteX6" fmla="*/ 406114 w 1060164"/>
                <a:gd name="connsiteY6" fmla="*/ 946150 h 981514"/>
                <a:gd name="connsiteX7" fmla="*/ 31464 w 1060164"/>
                <a:gd name="connsiteY7" fmla="*/ 603250 h 981514"/>
                <a:gd name="connsiteX8" fmla="*/ 50514 w 1060164"/>
                <a:gd name="connsiteY8" fmla="*/ 311150 h 981514"/>
                <a:gd name="connsiteX9" fmla="*/ 291814 w 1060164"/>
                <a:gd name="connsiteY9" fmla="*/ 50800 h 981514"/>
                <a:gd name="connsiteX0" fmla="*/ 291814 w 1060192"/>
                <a:gd name="connsiteY0" fmla="*/ 50800 h 981514"/>
                <a:gd name="connsiteX1" fmla="*/ 653764 w 1060192"/>
                <a:gd name="connsiteY1" fmla="*/ 0 h 981514"/>
                <a:gd name="connsiteX2" fmla="*/ 964914 w 1060192"/>
                <a:gd name="connsiteY2" fmla="*/ 139700 h 981514"/>
                <a:gd name="connsiteX3" fmla="*/ 1060164 w 1060192"/>
                <a:gd name="connsiteY3" fmla="*/ 444500 h 981514"/>
                <a:gd name="connsiteX4" fmla="*/ 958564 w 1060192"/>
                <a:gd name="connsiteY4" fmla="*/ 730250 h 981514"/>
                <a:gd name="connsiteX5" fmla="*/ 628364 w 1060192"/>
                <a:gd name="connsiteY5" fmla="*/ 946150 h 981514"/>
                <a:gd name="connsiteX6" fmla="*/ 406114 w 1060192"/>
                <a:gd name="connsiteY6" fmla="*/ 946150 h 981514"/>
                <a:gd name="connsiteX7" fmla="*/ 31464 w 1060192"/>
                <a:gd name="connsiteY7" fmla="*/ 603250 h 981514"/>
                <a:gd name="connsiteX8" fmla="*/ 50514 w 1060192"/>
                <a:gd name="connsiteY8" fmla="*/ 311150 h 981514"/>
                <a:gd name="connsiteX9" fmla="*/ 291814 w 1060192"/>
                <a:gd name="connsiteY9" fmla="*/ 50800 h 981514"/>
                <a:gd name="connsiteX0" fmla="*/ 291814 w 1060192"/>
                <a:gd name="connsiteY0" fmla="*/ 50800 h 981514"/>
                <a:gd name="connsiteX1" fmla="*/ 653764 w 1060192"/>
                <a:gd name="connsiteY1" fmla="*/ 0 h 981514"/>
                <a:gd name="connsiteX2" fmla="*/ 964914 w 1060192"/>
                <a:gd name="connsiteY2" fmla="*/ 139700 h 981514"/>
                <a:gd name="connsiteX3" fmla="*/ 1060164 w 1060192"/>
                <a:gd name="connsiteY3" fmla="*/ 444500 h 981514"/>
                <a:gd name="connsiteX4" fmla="*/ 958564 w 1060192"/>
                <a:gd name="connsiteY4" fmla="*/ 730250 h 981514"/>
                <a:gd name="connsiteX5" fmla="*/ 628364 w 1060192"/>
                <a:gd name="connsiteY5" fmla="*/ 946150 h 981514"/>
                <a:gd name="connsiteX6" fmla="*/ 406114 w 1060192"/>
                <a:gd name="connsiteY6" fmla="*/ 946150 h 981514"/>
                <a:gd name="connsiteX7" fmla="*/ 31464 w 1060192"/>
                <a:gd name="connsiteY7" fmla="*/ 603250 h 981514"/>
                <a:gd name="connsiteX8" fmla="*/ 50514 w 1060192"/>
                <a:gd name="connsiteY8" fmla="*/ 311150 h 981514"/>
                <a:gd name="connsiteX9" fmla="*/ 291814 w 1060192"/>
                <a:gd name="connsiteY9" fmla="*/ 50800 h 981514"/>
                <a:gd name="connsiteX0" fmla="*/ 291814 w 1060192"/>
                <a:gd name="connsiteY0" fmla="*/ 53033 h 983747"/>
                <a:gd name="connsiteX1" fmla="*/ 653764 w 1060192"/>
                <a:gd name="connsiteY1" fmla="*/ 2233 h 983747"/>
                <a:gd name="connsiteX2" fmla="*/ 964914 w 1060192"/>
                <a:gd name="connsiteY2" fmla="*/ 141933 h 983747"/>
                <a:gd name="connsiteX3" fmla="*/ 1060164 w 1060192"/>
                <a:gd name="connsiteY3" fmla="*/ 446733 h 983747"/>
                <a:gd name="connsiteX4" fmla="*/ 958564 w 1060192"/>
                <a:gd name="connsiteY4" fmla="*/ 732483 h 983747"/>
                <a:gd name="connsiteX5" fmla="*/ 628364 w 1060192"/>
                <a:gd name="connsiteY5" fmla="*/ 948383 h 983747"/>
                <a:gd name="connsiteX6" fmla="*/ 406114 w 1060192"/>
                <a:gd name="connsiteY6" fmla="*/ 948383 h 983747"/>
                <a:gd name="connsiteX7" fmla="*/ 31464 w 1060192"/>
                <a:gd name="connsiteY7" fmla="*/ 605483 h 983747"/>
                <a:gd name="connsiteX8" fmla="*/ 50514 w 1060192"/>
                <a:gd name="connsiteY8" fmla="*/ 313383 h 983747"/>
                <a:gd name="connsiteX9" fmla="*/ 291814 w 1060192"/>
                <a:gd name="connsiteY9" fmla="*/ 53033 h 983747"/>
                <a:gd name="connsiteX0" fmla="*/ 291814 w 1060192"/>
                <a:gd name="connsiteY0" fmla="*/ 53033 h 983747"/>
                <a:gd name="connsiteX1" fmla="*/ 653764 w 1060192"/>
                <a:gd name="connsiteY1" fmla="*/ 2233 h 983747"/>
                <a:gd name="connsiteX2" fmla="*/ 964914 w 1060192"/>
                <a:gd name="connsiteY2" fmla="*/ 141933 h 983747"/>
                <a:gd name="connsiteX3" fmla="*/ 1060164 w 1060192"/>
                <a:gd name="connsiteY3" fmla="*/ 446733 h 983747"/>
                <a:gd name="connsiteX4" fmla="*/ 958564 w 1060192"/>
                <a:gd name="connsiteY4" fmla="*/ 732483 h 983747"/>
                <a:gd name="connsiteX5" fmla="*/ 628364 w 1060192"/>
                <a:gd name="connsiteY5" fmla="*/ 948383 h 983747"/>
                <a:gd name="connsiteX6" fmla="*/ 406114 w 1060192"/>
                <a:gd name="connsiteY6" fmla="*/ 948383 h 983747"/>
                <a:gd name="connsiteX7" fmla="*/ 31464 w 1060192"/>
                <a:gd name="connsiteY7" fmla="*/ 605483 h 983747"/>
                <a:gd name="connsiteX8" fmla="*/ 50514 w 1060192"/>
                <a:gd name="connsiteY8" fmla="*/ 313383 h 983747"/>
                <a:gd name="connsiteX9" fmla="*/ 291814 w 1060192"/>
                <a:gd name="connsiteY9" fmla="*/ 53033 h 983747"/>
                <a:gd name="connsiteX0" fmla="*/ 291814 w 1060192"/>
                <a:gd name="connsiteY0" fmla="*/ 53033 h 983747"/>
                <a:gd name="connsiteX1" fmla="*/ 653764 w 1060192"/>
                <a:gd name="connsiteY1" fmla="*/ 2233 h 983747"/>
                <a:gd name="connsiteX2" fmla="*/ 964914 w 1060192"/>
                <a:gd name="connsiteY2" fmla="*/ 141933 h 983747"/>
                <a:gd name="connsiteX3" fmla="*/ 1060164 w 1060192"/>
                <a:gd name="connsiteY3" fmla="*/ 446733 h 983747"/>
                <a:gd name="connsiteX4" fmla="*/ 958564 w 1060192"/>
                <a:gd name="connsiteY4" fmla="*/ 732483 h 983747"/>
                <a:gd name="connsiteX5" fmla="*/ 628364 w 1060192"/>
                <a:gd name="connsiteY5" fmla="*/ 948383 h 983747"/>
                <a:gd name="connsiteX6" fmla="*/ 406114 w 1060192"/>
                <a:gd name="connsiteY6" fmla="*/ 948383 h 983747"/>
                <a:gd name="connsiteX7" fmla="*/ 31464 w 1060192"/>
                <a:gd name="connsiteY7" fmla="*/ 605483 h 983747"/>
                <a:gd name="connsiteX8" fmla="*/ 50514 w 1060192"/>
                <a:gd name="connsiteY8" fmla="*/ 313383 h 983747"/>
                <a:gd name="connsiteX9" fmla="*/ 291814 w 1060192"/>
                <a:gd name="connsiteY9" fmla="*/ 53033 h 983747"/>
                <a:gd name="connsiteX0" fmla="*/ 291814 w 1060192"/>
                <a:gd name="connsiteY0" fmla="*/ 62487 h 993201"/>
                <a:gd name="connsiteX1" fmla="*/ 653764 w 1060192"/>
                <a:gd name="connsiteY1" fmla="*/ 11687 h 993201"/>
                <a:gd name="connsiteX2" fmla="*/ 964914 w 1060192"/>
                <a:gd name="connsiteY2" fmla="*/ 151387 h 993201"/>
                <a:gd name="connsiteX3" fmla="*/ 1060164 w 1060192"/>
                <a:gd name="connsiteY3" fmla="*/ 456187 h 993201"/>
                <a:gd name="connsiteX4" fmla="*/ 958564 w 1060192"/>
                <a:gd name="connsiteY4" fmla="*/ 741937 h 993201"/>
                <a:gd name="connsiteX5" fmla="*/ 628364 w 1060192"/>
                <a:gd name="connsiteY5" fmla="*/ 957837 h 993201"/>
                <a:gd name="connsiteX6" fmla="*/ 406114 w 1060192"/>
                <a:gd name="connsiteY6" fmla="*/ 957837 h 993201"/>
                <a:gd name="connsiteX7" fmla="*/ 31464 w 1060192"/>
                <a:gd name="connsiteY7" fmla="*/ 614937 h 993201"/>
                <a:gd name="connsiteX8" fmla="*/ 50514 w 1060192"/>
                <a:gd name="connsiteY8" fmla="*/ 322837 h 993201"/>
                <a:gd name="connsiteX9" fmla="*/ 291814 w 1060192"/>
                <a:gd name="connsiteY9" fmla="*/ 62487 h 993201"/>
                <a:gd name="connsiteX0" fmla="*/ 291814 w 1060192"/>
                <a:gd name="connsiteY0" fmla="*/ 62487 h 973908"/>
                <a:gd name="connsiteX1" fmla="*/ 653764 w 1060192"/>
                <a:gd name="connsiteY1" fmla="*/ 11687 h 973908"/>
                <a:gd name="connsiteX2" fmla="*/ 964914 w 1060192"/>
                <a:gd name="connsiteY2" fmla="*/ 151387 h 973908"/>
                <a:gd name="connsiteX3" fmla="*/ 1060164 w 1060192"/>
                <a:gd name="connsiteY3" fmla="*/ 456187 h 973908"/>
                <a:gd name="connsiteX4" fmla="*/ 958564 w 1060192"/>
                <a:gd name="connsiteY4" fmla="*/ 741937 h 973908"/>
                <a:gd name="connsiteX5" fmla="*/ 628364 w 1060192"/>
                <a:gd name="connsiteY5" fmla="*/ 957837 h 973908"/>
                <a:gd name="connsiteX6" fmla="*/ 345789 w 1060192"/>
                <a:gd name="connsiteY6" fmla="*/ 919737 h 973908"/>
                <a:gd name="connsiteX7" fmla="*/ 31464 w 1060192"/>
                <a:gd name="connsiteY7" fmla="*/ 614937 h 973908"/>
                <a:gd name="connsiteX8" fmla="*/ 50514 w 1060192"/>
                <a:gd name="connsiteY8" fmla="*/ 322837 h 973908"/>
                <a:gd name="connsiteX9" fmla="*/ 291814 w 1060192"/>
                <a:gd name="connsiteY9" fmla="*/ 62487 h 973908"/>
                <a:gd name="connsiteX0" fmla="*/ 291814 w 1060192"/>
                <a:gd name="connsiteY0" fmla="*/ 62487 h 947528"/>
                <a:gd name="connsiteX1" fmla="*/ 653764 w 1060192"/>
                <a:gd name="connsiteY1" fmla="*/ 11687 h 947528"/>
                <a:gd name="connsiteX2" fmla="*/ 964914 w 1060192"/>
                <a:gd name="connsiteY2" fmla="*/ 151387 h 947528"/>
                <a:gd name="connsiteX3" fmla="*/ 1060164 w 1060192"/>
                <a:gd name="connsiteY3" fmla="*/ 456187 h 947528"/>
                <a:gd name="connsiteX4" fmla="*/ 958564 w 1060192"/>
                <a:gd name="connsiteY4" fmla="*/ 741937 h 947528"/>
                <a:gd name="connsiteX5" fmla="*/ 644239 w 1060192"/>
                <a:gd name="connsiteY5" fmla="*/ 913387 h 947528"/>
                <a:gd name="connsiteX6" fmla="*/ 345789 w 1060192"/>
                <a:gd name="connsiteY6" fmla="*/ 919737 h 947528"/>
                <a:gd name="connsiteX7" fmla="*/ 31464 w 1060192"/>
                <a:gd name="connsiteY7" fmla="*/ 614937 h 947528"/>
                <a:gd name="connsiteX8" fmla="*/ 50514 w 1060192"/>
                <a:gd name="connsiteY8" fmla="*/ 322837 h 947528"/>
                <a:gd name="connsiteX9" fmla="*/ 291814 w 1060192"/>
                <a:gd name="connsiteY9" fmla="*/ 62487 h 947528"/>
                <a:gd name="connsiteX0" fmla="*/ 291814 w 1060170"/>
                <a:gd name="connsiteY0" fmla="*/ 58609 h 943650"/>
                <a:gd name="connsiteX1" fmla="*/ 653764 w 1060170"/>
                <a:gd name="connsiteY1" fmla="*/ 7809 h 943650"/>
                <a:gd name="connsiteX2" fmla="*/ 955389 w 1060170"/>
                <a:gd name="connsiteY2" fmla="*/ 93534 h 943650"/>
                <a:gd name="connsiteX3" fmla="*/ 1060164 w 1060170"/>
                <a:gd name="connsiteY3" fmla="*/ 452309 h 943650"/>
                <a:gd name="connsiteX4" fmla="*/ 958564 w 1060170"/>
                <a:gd name="connsiteY4" fmla="*/ 738059 h 943650"/>
                <a:gd name="connsiteX5" fmla="*/ 644239 w 1060170"/>
                <a:gd name="connsiteY5" fmla="*/ 909509 h 943650"/>
                <a:gd name="connsiteX6" fmla="*/ 345789 w 1060170"/>
                <a:gd name="connsiteY6" fmla="*/ 915859 h 943650"/>
                <a:gd name="connsiteX7" fmla="*/ 31464 w 1060170"/>
                <a:gd name="connsiteY7" fmla="*/ 611059 h 943650"/>
                <a:gd name="connsiteX8" fmla="*/ 50514 w 1060170"/>
                <a:gd name="connsiteY8" fmla="*/ 318959 h 943650"/>
                <a:gd name="connsiteX9" fmla="*/ 291814 w 1060170"/>
                <a:gd name="connsiteY9" fmla="*/ 58609 h 943650"/>
                <a:gd name="connsiteX0" fmla="*/ 291814 w 1091917"/>
                <a:gd name="connsiteY0" fmla="*/ 58609 h 943650"/>
                <a:gd name="connsiteX1" fmla="*/ 653764 w 1091917"/>
                <a:gd name="connsiteY1" fmla="*/ 7809 h 943650"/>
                <a:gd name="connsiteX2" fmla="*/ 955389 w 1091917"/>
                <a:gd name="connsiteY2" fmla="*/ 93534 h 943650"/>
                <a:gd name="connsiteX3" fmla="*/ 1091914 w 1091917"/>
                <a:gd name="connsiteY3" fmla="*/ 404684 h 943650"/>
                <a:gd name="connsiteX4" fmla="*/ 958564 w 1091917"/>
                <a:gd name="connsiteY4" fmla="*/ 738059 h 943650"/>
                <a:gd name="connsiteX5" fmla="*/ 644239 w 1091917"/>
                <a:gd name="connsiteY5" fmla="*/ 909509 h 943650"/>
                <a:gd name="connsiteX6" fmla="*/ 345789 w 1091917"/>
                <a:gd name="connsiteY6" fmla="*/ 915859 h 943650"/>
                <a:gd name="connsiteX7" fmla="*/ 31464 w 1091917"/>
                <a:gd name="connsiteY7" fmla="*/ 611059 h 943650"/>
                <a:gd name="connsiteX8" fmla="*/ 50514 w 1091917"/>
                <a:gd name="connsiteY8" fmla="*/ 318959 h 943650"/>
                <a:gd name="connsiteX9" fmla="*/ 291814 w 1091917"/>
                <a:gd name="connsiteY9" fmla="*/ 58609 h 943650"/>
                <a:gd name="connsiteX0" fmla="*/ 291814 w 1092673"/>
                <a:gd name="connsiteY0" fmla="*/ 58609 h 943650"/>
                <a:gd name="connsiteX1" fmla="*/ 653764 w 1092673"/>
                <a:gd name="connsiteY1" fmla="*/ 7809 h 943650"/>
                <a:gd name="connsiteX2" fmla="*/ 955389 w 1092673"/>
                <a:gd name="connsiteY2" fmla="*/ 93534 h 943650"/>
                <a:gd name="connsiteX3" fmla="*/ 1091914 w 1092673"/>
                <a:gd name="connsiteY3" fmla="*/ 404684 h 943650"/>
                <a:gd name="connsiteX4" fmla="*/ 958564 w 1092673"/>
                <a:gd name="connsiteY4" fmla="*/ 738059 h 943650"/>
                <a:gd name="connsiteX5" fmla="*/ 644239 w 1092673"/>
                <a:gd name="connsiteY5" fmla="*/ 909509 h 943650"/>
                <a:gd name="connsiteX6" fmla="*/ 345789 w 1092673"/>
                <a:gd name="connsiteY6" fmla="*/ 915859 h 943650"/>
                <a:gd name="connsiteX7" fmla="*/ 31464 w 1092673"/>
                <a:gd name="connsiteY7" fmla="*/ 611059 h 943650"/>
                <a:gd name="connsiteX8" fmla="*/ 50514 w 1092673"/>
                <a:gd name="connsiteY8" fmla="*/ 318959 h 943650"/>
                <a:gd name="connsiteX9" fmla="*/ 291814 w 1092673"/>
                <a:gd name="connsiteY9" fmla="*/ 58609 h 943650"/>
                <a:gd name="connsiteX0" fmla="*/ 291814 w 1092895"/>
                <a:gd name="connsiteY0" fmla="*/ 58609 h 943650"/>
                <a:gd name="connsiteX1" fmla="*/ 653764 w 1092895"/>
                <a:gd name="connsiteY1" fmla="*/ 7809 h 943650"/>
                <a:gd name="connsiteX2" fmla="*/ 955389 w 1092895"/>
                <a:gd name="connsiteY2" fmla="*/ 93534 h 943650"/>
                <a:gd name="connsiteX3" fmla="*/ 1091914 w 1092895"/>
                <a:gd name="connsiteY3" fmla="*/ 404684 h 943650"/>
                <a:gd name="connsiteX4" fmla="*/ 958564 w 1092895"/>
                <a:gd name="connsiteY4" fmla="*/ 738059 h 943650"/>
                <a:gd name="connsiteX5" fmla="*/ 644239 w 1092895"/>
                <a:gd name="connsiteY5" fmla="*/ 909509 h 943650"/>
                <a:gd name="connsiteX6" fmla="*/ 345789 w 1092895"/>
                <a:gd name="connsiteY6" fmla="*/ 915859 h 943650"/>
                <a:gd name="connsiteX7" fmla="*/ 31464 w 1092895"/>
                <a:gd name="connsiteY7" fmla="*/ 611059 h 943650"/>
                <a:gd name="connsiteX8" fmla="*/ 50514 w 1092895"/>
                <a:gd name="connsiteY8" fmla="*/ 318959 h 943650"/>
                <a:gd name="connsiteX9" fmla="*/ 291814 w 1092895"/>
                <a:gd name="connsiteY9" fmla="*/ 58609 h 943650"/>
                <a:gd name="connsiteX0" fmla="*/ 291814 w 1092673"/>
                <a:gd name="connsiteY0" fmla="*/ 58609 h 943650"/>
                <a:gd name="connsiteX1" fmla="*/ 653764 w 1092673"/>
                <a:gd name="connsiteY1" fmla="*/ 7809 h 943650"/>
                <a:gd name="connsiteX2" fmla="*/ 955389 w 1092673"/>
                <a:gd name="connsiteY2" fmla="*/ 93534 h 943650"/>
                <a:gd name="connsiteX3" fmla="*/ 1091914 w 1092673"/>
                <a:gd name="connsiteY3" fmla="*/ 404684 h 943650"/>
                <a:gd name="connsiteX4" fmla="*/ 958564 w 1092673"/>
                <a:gd name="connsiteY4" fmla="*/ 738059 h 943650"/>
                <a:gd name="connsiteX5" fmla="*/ 644239 w 1092673"/>
                <a:gd name="connsiteY5" fmla="*/ 909509 h 943650"/>
                <a:gd name="connsiteX6" fmla="*/ 345789 w 1092673"/>
                <a:gd name="connsiteY6" fmla="*/ 915859 h 943650"/>
                <a:gd name="connsiteX7" fmla="*/ 31464 w 1092673"/>
                <a:gd name="connsiteY7" fmla="*/ 611059 h 943650"/>
                <a:gd name="connsiteX8" fmla="*/ 50514 w 1092673"/>
                <a:gd name="connsiteY8" fmla="*/ 318959 h 943650"/>
                <a:gd name="connsiteX9" fmla="*/ 291814 w 1092673"/>
                <a:gd name="connsiteY9" fmla="*/ 58609 h 943650"/>
                <a:gd name="connsiteX0" fmla="*/ 291814 w 1104902"/>
                <a:gd name="connsiteY0" fmla="*/ 81319 h 966360"/>
                <a:gd name="connsiteX1" fmla="*/ 653764 w 1104902"/>
                <a:gd name="connsiteY1" fmla="*/ 30519 h 966360"/>
                <a:gd name="connsiteX2" fmla="*/ 1091914 w 1104902"/>
                <a:gd name="connsiteY2" fmla="*/ 427394 h 966360"/>
                <a:gd name="connsiteX3" fmla="*/ 958564 w 1104902"/>
                <a:gd name="connsiteY3" fmla="*/ 760769 h 966360"/>
                <a:gd name="connsiteX4" fmla="*/ 644239 w 1104902"/>
                <a:gd name="connsiteY4" fmla="*/ 932219 h 966360"/>
                <a:gd name="connsiteX5" fmla="*/ 345789 w 1104902"/>
                <a:gd name="connsiteY5" fmla="*/ 938569 h 966360"/>
                <a:gd name="connsiteX6" fmla="*/ 31464 w 1104902"/>
                <a:gd name="connsiteY6" fmla="*/ 633769 h 966360"/>
                <a:gd name="connsiteX7" fmla="*/ 50514 w 1104902"/>
                <a:gd name="connsiteY7" fmla="*/ 341669 h 966360"/>
                <a:gd name="connsiteX8" fmla="*/ 291814 w 1104902"/>
                <a:gd name="connsiteY8" fmla="*/ 81319 h 966360"/>
                <a:gd name="connsiteX0" fmla="*/ 291814 w 1099014"/>
                <a:gd name="connsiteY0" fmla="*/ 70353 h 955394"/>
                <a:gd name="connsiteX1" fmla="*/ 653764 w 1099014"/>
                <a:gd name="connsiteY1" fmla="*/ 19553 h 955394"/>
                <a:gd name="connsiteX2" fmla="*/ 1085564 w 1099014"/>
                <a:gd name="connsiteY2" fmla="*/ 267203 h 955394"/>
                <a:gd name="connsiteX3" fmla="*/ 958564 w 1099014"/>
                <a:gd name="connsiteY3" fmla="*/ 749803 h 955394"/>
                <a:gd name="connsiteX4" fmla="*/ 644239 w 1099014"/>
                <a:gd name="connsiteY4" fmla="*/ 921253 h 955394"/>
                <a:gd name="connsiteX5" fmla="*/ 345789 w 1099014"/>
                <a:gd name="connsiteY5" fmla="*/ 927603 h 955394"/>
                <a:gd name="connsiteX6" fmla="*/ 31464 w 1099014"/>
                <a:gd name="connsiteY6" fmla="*/ 622803 h 955394"/>
                <a:gd name="connsiteX7" fmla="*/ 50514 w 1099014"/>
                <a:gd name="connsiteY7" fmla="*/ 330703 h 955394"/>
                <a:gd name="connsiteX8" fmla="*/ 291814 w 1099014"/>
                <a:gd name="connsiteY8" fmla="*/ 70353 h 955394"/>
                <a:gd name="connsiteX0" fmla="*/ 291814 w 1128310"/>
                <a:gd name="connsiteY0" fmla="*/ 70353 h 955394"/>
                <a:gd name="connsiteX1" fmla="*/ 653764 w 1128310"/>
                <a:gd name="connsiteY1" fmla="*/ 19553 h 955394"/>
                <a:gd name="connsiteX2" fmla="*/ 1085564 w 1128310"/>
                <a:gd name="connsiteY2" fmla="*/ 267203 h 955394"/>
                <a:gd name="connsiteX3" fmla="*/ 958564 w 1128310"/>
                <a:gd name="connsiteY3" fmla="*/ 749803 h 955394"/>
                <a:gd name="connsiteX4" fmla="*/ 644239 w 1128310"/>
                <a:gd name="connsiteY4" fmla="*/ 921253 h 955394"/>
                <a:gd name="connsiteX5" fmla="*/ 345789 w 1128310"/>
                <a:gd name="connsiteY5" fmla="*/ 927603 h 955394"/>
                <a:gd name="connsiteX6" fmla="*/ 31464 w 1128310"/>
                <a:gd name="connsiteY6" fmla="*/ 622803 h 955394"/>
                <a:gd name="connsiteX7" fmla="*/ 50514 w 1128310"/>
                <a:gd name="connsiteY7" fmla="*/ 330703 h 955394"/>
                <a:gd name="connsiteX8" fmla="*/ 291814 w 1128310"/>
                <a:gd name="connsiteY8" fmla="*/ 70353 h 955394"/>
                <a:gd name="connsiteX0" fmla="*/ 291814 w 1087852"/>
                <a:gd name="connsiteY0" fmla="*/ 70353 h 955394"/>
                <a:gd name="connsiteX1" fmla="*/ 653764 w 1087852"/>
                <a:gd name="connsiteY1" fmla="*/ 19553 h 955394"/>
                <a:gd name="connsiteX2" fmla="*/ 1085564 w 1087852"/>
                <a:gd name="connsiteY2" fmla="*/ 267203 h 955394"/>
                <a:gd name="connsiteX3" fmla="*/ 958564 w 1087852"/>
                <a:gd name="connsiteY3" fmla="*/ 749803 h 955394"/>
                <a:gd name="connsiteX4" fmla="*/ 644239 w 1087852"/>
                <a:gd name="connsiteY4" fmla="*/ 921253 h 955394"/>
                <a:gd name="connsiteX5" fmla="*/ 345789 w 1087852"/>
                <a:gd name="connsiteY5" fmla="*/ 927603 h 955394"/>
                <a:gd name="connsiteX6" fmla="*/ 31464 w 1087852"/>
                <a:gd name="connsiteY6" fmla="*/ 622803 h 955394"/>
                <a:gd name="connsiteX7" fmla="*/ 50514 w 1087852"/>
                <a:gd name="connsiteY7" fmla="*/ 330703 h 955394"/>
                <a:gd name="connsiteX8" fmla="*/ 291814 w 1087852"/>
                <a:gd name="connsiteY8" fmla="*/ 70353 h 955394"/>
                <a:gd name="connsiteX0" fmla="*/ 291814 w 1106267"/>
                <a:gd name="connsiteY0" fmla="*/ 70353 h 955394"/>
                <a:gd name="connsiteX1" fmla="*/ 653764 w 1106267"/>
                <a:gd name="connsiteY1" fmla="*/ 19553 h 955394"/>
                <a:gd name="connsiteX2" fmla="*/ 1085564 w 1106267"/>
                <a:gd name="connsiteY2" fmla="*/ 267203 h 955394"/>
                <a:gd name="connsiteX3" fmla="*/ 958564 w 1106267"/>
                <a:gd name="connsiteY3" fmla="*/ 749803 h 955394"/>
                <a:gd name="connsiteX4" fmla="*/ 644239 w 1106267"/>
                <a:gd name="connsiteY4" fmla="*/ 921253 h 955394"/>
                <a:gd name="connsiteX5" fmla="*/ 345789 w 1106267"/>
                <a:gd name="connsiteY5" fmla="*/ 927603 h 955394"/>
                <a:gd name="connsiteX6" fmla="*/ 31464 w 1106267"/>
                <a:gd name="connsiteY6" fmla="*/ 622803 h 955394"/>
                <a:gd name="connsiteX7" fmla="*/ 50514 w 1106267"/>
                <a:gd name="connsiteY7" fmla="*/ 330703 h 955394"/>
                <a:gd name="connsiteX8" fmla="*/ 291814 w 1106267"/>
                <a:gd name="connsiteY8" fmla="*/ 70353 h 955394"/>
                <a:gd name="connsiteX0" fmla="*/ 291814 w 1103397"/>
                <a:gd name="connsiteY0" fmla="*/ 68958 h 953999"/>
                <a:gd name="connsiteX1" fmla="*/ 653764 w 1103397"/>
                <a:gd name="connsiteY1" fmla="*/ 18158 h 953999"/>
                <a:gd name="connsiteX2" fmla="*/ 1082389 w 1103397"/>
                <a:gd name="connsiteY2" fmla="*/ 246758 h 953999"/>
                <a:gd name="connsiteX3" fmla="*/ 958564 w 1103397"/>
                <a:gd name="connsiteY3" fmla="*/ 748408 h 953999"/>
                <a:gd name="connsiteX4" fmla="*/ 644239 w 1103397"/>
                <a:gd name="connsiteY4" fmla="*/ 919858 h 953999"/>
                <a:gd name="connsiteX5" fmla="*/ 345789 w 1103397"/>
                <a:gd name="connsiteY5" fmla="*/ 926208 h 953999"/>
                <a:gd name="connsiteX6" fmla="*/ 31464 w 1103397"/>
                <a:gd name="connsiteY6" fmla="*/ 621408 h 953999"/>
                <a:gd name="connsiteX7" fmla="*/ 50514 w 1103397"/>
                <a:gd name="connsiteY7" fmla="*/ 329308 h 953999"/>
                <a:gd name="connsiteX8" fmla="*/ 291814 w 1103397"/>
                <a:gd name="connsiteY8" fmla="*/ 68958 h 953999"/>
                <a:gd name="connsiteX0" fmla="*/ 291814 w 1098270"/>
                <a:gd name="connsiteY0" fmla="*/ 108558 h 993599"/>
                <a:gd name="connsiteX1" fmla="*/ 618839 w 1098270"/>
                <a:gd name="connsiteY1" fmla="*/ 6958 h 993599"/>
                <a:gd name="connsiteX2" fmla="*/ 1082389 w 1098270"/>
                <a:gd name="connsiteY2" fmla="*/ 286358 h 993599"/>
                <a:gd name="connsiteX3" fmla="*/ 958564 w 1098270"/>
                <a:gd name="connsiteY3" fmla="*/ 788008 h 993599"/>
                <a:gd name="connsiteX4" fmla="*/ 644239 w 1098270"/>
                <a:gd name="connsiteY4" fmla="*/ 959458 h 993599"/>
                <a:gd name="connsiteX5" fmla="*/ 345789 w 1098270"/>
                <a:gd name="connsiteY5" fmla="*/ 965808 h 993599"/>
                <a:gd name="connsiteX6" fmla="*/ 31464 w 1098270"/>
                <a:gd name="connsiteY6" fmla="*/ 661008 h 993599"/>
                <a:gd name="connsiteX7" fmla="*/ 50514 w 1098270"/>
                <a:gd name="connsiteY7" fmla="*/ 368908 h 993599"/>
                <a:gd name="connsiteX8" fmla="*/ 291814 w 1098270"/>
                <a:gd name="connsiteY8" fmla="*/ 108558 h 993599"/>
                <a:gd name="connsiteX0" fmla="*/ 222311 w 1095442"/>
                <a:gd name="connsiteY0" fmla="*/ 79700 h 999666"/>
                <a:gd name="connsiteX1" fmla="*/ 616011 w 1095442"/>
                <a:gd name="connsiteY1" fmla="*/ 13025 h 999666"/>
                <a:gd name="connsiteX2" fmla="*/ 1079561 w 1095442"/>
                <a:gd name="connsiteY2" fmla="*/ 292425 h 999666"/>
                <a:gd name="connsiteX3" fmla="*/ 955736 w 1095442"/>
                <a:gd name="connsiteY3" fmla="*/ 794075 h 999666"/>
                <a:gd name="connsiteX4" fmla="*/ 641411 w 1095442"/>
                <a:gd name="connsiteY4" fmla="*/ 965525 h 999666"/>
                <a:gd name="connsiteX5" fmla="*/ 342961 w 1095442"/>
                <a:gd name="connsiteY5" fmla="*/ 971875 h 999666"/>
                <a:gd name="connsiteX6" fmla="*/ 28636 w 1095442"/>
                <a:gd name="connsiteY6" fmla="*/ 667075 h 999666"/>
                <a:gd name="connsiteX7" fmla="*/ 47686 w 1095442"/>
                <a:gd name="connsiteY7" fmla="*/ 374975 h 999666"/>
                <a:gd name="connsiteX8" fmla="*/ 222311 w 1095442"/>
                <a:gd name="connsiteY8" fmla="*/ 79700 h 999666"/>
                <a:gd name="connsiteX0" fmla="*/ 177229 w 1050360"/>
                <a:gd name="connsiteY0" fmla="*/ 79700 h 1020939"/>
                <a:gd name="connsiteX1" fmla="*/ 570929 w 1050360"/>
                <a:gd name="connsiteY1" fmla="*/ 13025 h 1020939"/>
                <a:gd name="connsiteX2" fmla="*/ 1034479 w 1050360"/>
                <a:gd name="connsiteY2" fmla="*/ 292425 h 1020939"/>
                <a:gd name="connsiteX3" fmla="*/ 910654 w 1050360"/>
                <a:gd name="connsiteY3" fmla="*/ 794075 h 1020939"/>
                <a:gd name="connsiteX4" fmla="*/ 596329 w 1050360"/>
                <a:gd name="connsiteY4" fmla="*/ 965525 h 1020939"/>
                <a:gd name="connsiteX5" fmla="*/ 297879 w 1050360"/>
                <a:gd name="connsiteY5" fmla="*/ 971875 h 1020939"/>
                <a:gd name="connsiteX6" fmla="*/ 2604 w 1050360"/>
                <a:gd name="connsiteY6" fmla="*/ 374975 h 1020939"/>
                <a:gd name="connsiteX7" fmla="*/ 177229 w 1050360"/>
                <a:gd name="connsiteY7" fmla="*/ 79700 h 1020939"/>
                <a:gd name="connsiteX0" fmla="*/ 318794 w 1191925"/>
                <a:gd name="connsiteY0" fmla="*/ 83123 h 1015522"/>
                <a:gd name="connsiteX1" fmla="*/ 712494 w 1191925"/>
                <a:gd name="connsiteY1" fmla="*/ 16448 h 1015522"/>
                <a:gd name="connsiteX2" fmla="*/ 1176044 w 1191925"/>
                <a:gd name="connsiteY2" fmla="*/ 295848 h 1015522"/>
                <a:gd name="connsiteX3" fmla="*/ 1052219 w 1191925"/>
                <a:gd name="connsiteY3" fmla="*/ 797498 h 1015522"/>
                <a:gd name="connsiteX4" fmla="*/ 737894 w 1191925"/>
                <a:gd name="connsiteY4" fmla="*/ 968948 h 1015522"/>
                <a:gd name="connsiteX5" fmla="*/ 439444 w 1191925"/>
                <a:gd name="connsiteY5" fmla="*/ 975298 h 1015522"/>
                <a:gd name="connsiteX6" fmla="*/ 1294 w 1191925"/>
                <a:gd name="connsiteY6" fmla="*/ 499048 h 1015522"/>
                <a:gd name="connsiteX7" fmla="*/ 318794 w 1191925"/>
                <a:gd name="connsiteY7" fmla="*/ 83123 h 1015522"/>
                <a:gd name="connsiteX0" fmla="*/ 317803 w 1190934"/>
                <a:gd name="connsiteY0" fmla="*/ 83123 h 1015522"/>
                <a:gd name="connsiteX1" fmla="*/ 711503 w 1190934"/>
                <a:gd name="connsiteY1" fmla="*/ 16448 h 1015522"/>
                <a:gd name="connsiteX2" fmla="*/ 1175053 w 1190934"/>
                <a:gd name="connsiteY2" fmla="*/ 295848 h 1015522"/>
                <a:gd name="connsiteX3" fmla="*/ 1051228 w 1190934"/>
                <a:gd name="connsiteY3" fmla="*/ 797498 h 1015522"/>
                <a:gd name="connsiteX4" fmla="*/ 736903 w 1190934"/>
                <a:gd name="connsiteY4" fmla="*/ 968948 h 1015522"/>
                <a:gd name="connsiteX5" fmla="*/ 438453 w 1190934"/>
                <a:gd name="connsiteY5" fmla="*/ 975298 h 1015522"/>
                <a:gd name="connsiteX6" fmla="*/ 303 w 1190934"/>
                <a:gd name="connsiteY6" fmla="*/ 499048 h 1015522"/>
                <a:gd name="connsiteX7" fmla="*/ 317803 w 1190934"/>
                <a:gd name="connsiteY7" fmla="*/ 83123 h 1015522"/>
                <a:gd name="connsiteX0" fmla="*/ 317858 w 1196959"/>
                <a:gd name="connsiteY0" fmla="*/ 83123 h 987263"/>
                <a:gd name="connsiteX1" fmla="*/ 711558 w 1196959"/>
                <a:gd name="connsiteY1" fmla="*/ 16448 h 987263"/>
                <a:gd name="connsiteX2" fmla="*/ 1175108 w 1196959"/>
                <a:gd name="connsiteY2" fmla="*/ 295848 h 987263"/>
                <a:gd name="connsiteX3" fmla="*/ 1051283 w 1196959"/>
                <a:gd name="connsiteY3" fmla="*/ 797498 h 987263"/>
                <a:gd name="connsiteX4" fmla="*/ 438508 w 1196959"/>
                <a:gd name="connsiteY4" fmla="*/ 975298 h 987263"/>
                <a:gd name="connsiteX5" fmla="*/ 358 w 1196959"/>
                <a:gd name="connsiteY5" fmla="*/ 499048 h 987263"/>
                <a:gd name="connsiteX6" fmla="*/ 317858 w 1196959"/>
                <a:gd name="connsiteY6" fmla="*/ 83123 h 987263"/>
                <a:gd name="connsiteX0" fmla="*/ 319412 w 1197803"/>
                <a:gd name="connsiteY0" fmla="*/ 83123 h 1128120"/>
                <a:gd name="connsiteX1" fmla="*/ 713112 w 1197803"/>
                <a:gd name="connsiteY1" fmla="*/ 16448 h 1128120"/>
                <a:gd name="connsiteX2" fmla="*/ 1176662 w 1197803"/>
                <a:gd name="connsiteY2" fmla="*/ 295848 h 1128120"/>
                <a:gd name="connsiteX3" fmla="*/ 1052837 w 1197803"/>
                <a:gd name="connsiteY3" fmla="*/ 797498 h 1128120"/>
                <a:gd name="connsiteX4" fmla="*/ 468637 w 1197803"/>
                <a:gd name="connsiteY4" fmla="*/ 1121348 h 1128120"/>
                <a:gd name="connsiteX5" fmla="*/ 1912 w 1197803"/>
                <a:gd name="connsiteY5" fmla="*/ 499048 h 1128120"/>
                <a:gd name="connsiteX6" fmla="*/ 319412 w 1197803"/>
                <a:gd name="connsiteY6" fmla="*/ 83123 h 1128120"/>
                <a:gd name="connsiteX0" fmla="*/ 321698 w 1198220"/>
                <a:gd name="connsiteY0" fmla="*/ 83123 h 1014296"/>
                <a:gd name="connsiteX1" fmla="*/ 715398 w 1198220"/>
                <a:gd name="connsiteY1" fmla="*/ 16448 h 1014296"/>
                <a:gd name="connsiteX2" fmla="*/ 1178948 w 1198220"/>
                <a:gd name="connsiteY2" fmla="*/ 295848 h 1014296"/>
                <a:gd name="connsiteX3" fmla="*/ 1055123 w 1198220"/>
                <a:gd name="connsiteY3" fmla="*/ 797498 h 1014296"/>
                <a:gd name="connsiteX4" fmla="*/ 553473 w 1198220"/>
                <a:gd name="connsiteY4" fmla="*/ 1003873 h 1014296"/>
                <a:gd name="connsiteX5" fmla="*/ 4198 w 1198220"/>
                <a:gd name="connsiteY5" fmla="*/ 499048 h 1014296"/>
                <a:gd name="connsiteX6" fmla="*/ 321698 w 1198220"/>
                <a:gd name="connsiteY6" fmla="*/ 83123 h 1014296"/>
                <a:gd name="connsiteX0" fmla="*/ 321698 w 1198220"/>
                <a:gd name="connsiteY0" fmla="*/ 83123 h 1005294"/>
                <a:gd name="connsiteX1" fmla="*/ 715398 w 1198220"/>
                <a:gd name="connsiteY1" fmla="*/ 16448 h 1005294"/>
                <a:gd name="connsiteX2" fmla="*/ 1178948 w 1198220"/>
                <a:gd name="connsiteY2" fmla="*/ 295848 h 1005294"/>
                <a:gd name="connsiteX3" fmla="*/ 1055123 w 1198220"/>
                <a:gd name="connsiteY3" fmla="*/ 797498 h 1005294"/>
                <a:gd name="connsiteX4" fmla="*/ 553473 w 1198220"/>
                <a:gd name="connsiteY4" fmla="*/ 1003873 h 1005294"/>
                <a:gd name="connsiteX5" fmla="*/ 4198 w 1198220"/>
                <a:gd name="connsiteY5" fmla="*/ 499048 h 1005294"/>
                <a:gd name="connsiteX6" fmla="*/ 321698 w 1198220"/>
                <a:gd name="connsiteY6" fmla="*/ 83123 h 1005294"/>
                <a:gd name="connsiteX0" fmla="*/ 321499 w 1198156"/>
                <a:gd name="connsiteY0" fmla="*/ 83123 h 1005294"/>
                <a:gd name="connsiteX1" fmla="*/ 715199 w 1198156"/>
                <a:gd name="connsiteY1" fmla="*/ 16448 h 1005294"/>
                <a:gd name="connsiteX2" fmla="*/ 1178749 w 1198156"/>
                <a:gd name="connsiteY2" fmla="*/ 295848 h 1005294"/>
                <a:gd name="connsiteX3" fmla="*/ 1054924 w 1198156"/>
                <a:gd name="connsiteY3" fmla="*/ 797498 h 1005294"/>
                <a:gd name="connsiteX4" fmla="*/ 546924 w 1198156"/>
                <a:gd name="connsiteY4" fmla="*/ 1003873 h 1005294"/>
                <a:gd name="connsiteX5" fmla="*/ 3999 w 1198156"/>
                <a:gd name="connsiteY5" fmla="*/ 499048 h 1005294"/>
                <a:gd name="connsiteX6" fmla="*/ 321499 w 1198156"/>
                <a:gd name="connsiteY6" fmla="*/ 83123 h 1005294"/>
                <a:gd name="connsiteX0" fmla="*/ 321691 w 1198348"/>
                <a:gd name="connsiteY0" fmla="*/ 78560 h 1000731"/>
                <a:gd name="connsiteX1" fmla="*/ 715391 w 1198348"/>
                <a:gd name="connsiteY1" fmla="*/ 11885 h 1000731"/>
                <a:gd name="connsiteX2" fmla="*/ 1178941 w 1198348"/>
                <a:gd name="connsiteY2" fmla="*/ 291285 h 1000731"/>
                <a:gd name="connsiteX3" fmla="*/ 1055116 w 1198348"/>
                <a:gd name="connsiteY3" fmla="*/ 792935 h 1000731"/>
                <a:gd name="connsiteX4" fmla="*/ 547116 w 1198348"/>
                <a:gd name="connsiteY4" fmla="*/ 999310 h 1000731"/>
                <a:gd name="connsiteX5" fmla="*/ 4191 w 1198348"/>
                <a:gd name="connsiteY5" fmla="*/ 494485 h 1000731"/>
                <a:gd name="connsiteX6" fmla="*/ 321691 w 1198348"/>
                <a:gd name="connsiteY6" fmla="*/ 78560 h 1000731"/>
                <a:gd name="connsiteX0" fmla="*/ 321691 w 1198348"/>
                <a:gd name="connsiteY0" fmla="*/ 68870 h 991041"/>
                <a:gd name="connsiteX1" fmla="*/ 715391 w 1198348"/>
                <a:gd name="connsiteY1" fmla="*/ 2195 h 991041"/>
                <a:gd name="connsiteX2" fmla="*/ 1178941 w 1198348"/>
                <a:gd name="connsiteY2" fmla="*/ 281595 h 991041"/>
                <a:gd name="connsiteX3" fmla="*/ 1055116 w 1198348"/>
                <a:gd name="connsiteY3" fmla="*/ 783245 h 991041"/>
                <a:gd name="connsiteX4" fmla="*/ 547116 w 1198348"/>
                <a:gd name="connsiteY4" fmla="*/ 989620 h 991041"/>
                <a:gd name="connsiteX5" fmla="*/ 4191 w 1198348"/>
                <a:gd name="connsiteY5" fmla="*/ 484795 h 991041"/>
                <a:gd name="connsiteX6" fmla="*/ 321691 w 1198348"/>
                <a:gd name="connsiteY6" fmla="*/ 68870 h 991041"/>
                <a:gd name="connsiteX0" fmla="*/ 321691 w 1198348"/>
                <a:gd name="connsiteY0" fmla="*/ 73459 h 995630"/>
                <a:gd name="connsiteX1" fmla="*/ 715391 w 1198348"/>
                <a:gd name="connsiteY1" fmla="*/ 6784 h 995630"/>
                <a:gd name="connsiteX2" fmla="*/ 1178941 w 1198348"/>
                <a:gd name="connsiteY2" fmla="*/ 286184 h 995630"/>
                <a:gd name="connsiteX3" fmla="*/ 1055116 w 1198348"/>
                <a:gd name="connsiteY3" fmla="*/ 787834 h 995630"/>
                <a:gd name="connsiteX4" fmla="*/ 547116 w 1198348"/>
                <a:gd name="connsiteY4" fmla="*/ 994209 h 995630"/>
                <a:gd name="connsiteX5" fmla="*/ 4191 w 1198348"/>
                <a:gd name="connsiteY5" fmla="*/ 489384 h 995630"/>
                <a:gd name="connsiteX6" fmla="*/ 321691 w 1198348"/>
                <a:gd name="connsiteY6" fmla="*/ 73459 h 995630"/>
                <a:gd name="connsiteX0" fmla="*/ 321691 w 1198348"/>
                <a:gd name="connsiteY0" fmla="*/ 72243 h 994414"/>
                <a:gd name="connsiteX1" fmla="*/ 715391 w 1198348"/>
                <a:gd name="connsiteY1" fmla="*/ 5568 h 994414"/>
                <a:gd name="connsiteX2" fmla="*/ 1178941 w 1198348"/>
                <a:gd name="connsiteY2" fmla="*/ 284968 h 994414"/>
                <a:gd name="connsiteX3" fmla="*/ 1055116 w 1198348"/>
                <a:gd name="connsiteY3" fmla="*/ 786618 h 994414"/>
                <a:gd name="connsiteX4" fmla="*/ 547116 w 1198348"/>
                <a:gd name="connsiteY4" fmla="*/ 992993 h 994414"/>
                <a:gd name="connsiteX5" fmla="*/ 4191 w 1198348"/>
                <a:gd name="connsiteY5" fmla="*/ 488168 h 994414"/>
                <a:gd name="connsiteX6" fmla="*/ 321691 w 1198348"/>
                <a:gd name="connsiteY6" fmla="*/ 72243 h 994414"/>
                <a:gd name="connsiteX0" fmla="*/ 321691 w 1198348"/>
                <a:gd name="connsiteY0" fmla="*/ 73230 h 995401"/>
                <a:gd name="connsiteX1" fmla="*/ 715391 w 1198348"/>
                <a:gd name="connsiteY1" fmla="*/ 6555 h 995401"/>
                <a:gd name="connsiteX2" fmla="*/ 1178941 w 1198348"/>
                <a:gd name="connsiteY2" fmla="*/ 285955 h 995401"/>
                <a:gd name="connsiteX3" fmla="*/ 1055116 w 1198348"/>
                <a:gd name="connsiteY3" fmla="*/ 787605 h 995401"/>
                <a:gd name="connsiteX4" fmla="*/ 547116 w 1198348"/>
                <a:gd name="connsiteY4" fmla="*/ 993980 h 995401"/>
                <a:gd name="connsiteX5" fmla="*/ 4191 w 1198348"/>
                <a:gd name="connsiteY5" fmla="*/ 489155 h 995401"/>
                <a:gd name="connsiteX6" fmla="*/ 321691 w 1198348"/>
                <a:gd name="connsiteY6" fmla="*/ 73230 h 995401"/>
                <a:gd name="connsiteX0" fmla="*/ 318675 w 1195332"/>
                <a:gd name="connsiteY0" fmla="*/ 73230 h 995401"/>
                <a:gd name="connsiteX1" fmla="*/ 712375 w 1195332"/>
                <a:gd name="connsiteY1" fmla="*/ 6555 h 995401"/>
                <a:gd name="connsiteX2" fmla="*/ 1175925 w 1195332"/>
                <a:gd name="connsiteY2" fmla="*/ 285955 h 995401"/>
                <a:gd name="connsiteX3" fmla="*/ 1052100 w 1195332"/>
                <a:gd name="connsiteY3" fmla="*/ 787605 h 995401"/>
                <a:gd name="connsiteX4" fmla="*/ 544100 w 1195332"/>
                <a:gd name="connsiteY4" fmla="*/ 993980 h 995401"/>
                <a:gd name="connsiteX5" fmla="*/ 1175 w 1195332"/>
                <a:gd name="connsiteY5" fmla="*/ 489155 h 995401"/>
                <a:gd name="connsiteX6" fmla="*/ 318675 w 1195332"/>
                <a:gd name="connsiteY6" fmla="*/ 73230 h 995401"/>
                <a:gd name="connsiteX0" fmla="*/ 321868 w 1198525"/>
                <a:gd name="connsiteY0" fmla="*/ 73230 h 994511"/>
                <a:gd name="connsiteX1" fmla="*/ 715568 w 1198525"/>
                <a:gd name="connsiteY1" fmla="*/ 6555 h 994511"/>
                <a:gd name="connsiteX2" fmla="*/ 1179118 w 1198525"/>
                <a:gd name="connsiteY2" fmla="*/ 285955 h 994511"/>
                <a:gd name="connsiteX3" fmla="*/ 1055293 w 1198525"/>
                <a:gd name="connsiteY3" fmla="*/ 787605 h 994511"/>
                <a:gd name="connsiteX4" fmla="*/ 547293 w 1198525"/>
                <a:gd name="connsiteY4" fmla="*/ 993980 h 994511"/>
                <a:gd name="connsiteX5" fmla="*/ 164864 w 1198525"/>
                <a:gd name="connsiteY5" fmla="*/ 736004 h 994511"/>
                <a:gd name="connsiteX6" fmla="*/ 4368 w 1198525"/>
                <a:gd name="connsiteY6" fmla="*/ 489155 h 994511"/>
                <a:gd name="connsiteX7" fmla="*/ 321868 w 1198525"/>
                <a:gd name="connsiteY7" fmla="*/ 73230 h 994511"/>
                <a:gd name="connsiteX0" fmla="*/ 334477 w 1211134"/>
                <a:gd name="connsiteY0" fmla="*/ 73230 h 996105"/>
                <a:gd name="connsiteX1" fmla="*/ 728177 w 1211134"/>
                <a:gd name="connsiteY1" fmla="*/ 6555 h 996105"/>
                <a:gd name="connsiteX2" fmla="*/ 1191727 w 1211134"/>
                <a:gd name="connsiteY2" fmla="*/ 285955 h 996105"/>
                <a:gd name="connsiteX3" fmla="*/ 1067902 w 1211134"/>
                <a:gd name="connsiteY3" fmla="*/ 787605 h 996105"/>
                <a:gd name="connsiteX4" fmla="*/ 559902 w 1211134"/>
                <a:gd name="connsiteY4" fmla="*/ 993980 h 996105"/>
                <a:gd name="connsiteX5" fmla="*/ 98098 w 1211134"/>
                <a:gd name="connsiteY5" fmla="*/ 675679 h 996105"/>
                <a:gd name="connsiteX6" fmla="*/ 16977 w 1211134"/>
                <a:gd name="connsiteY6" fmla="*/ 489155 h 996105"/>
                <a:gd name="connsiteX7" fmla="*/ 334477 w 1211134"/>
                <a:gd name="connsiteY7" fmla="*/ 73230 h 996105"/>
                <a:gd name="connsiteX0" fmla="*/ 313521 w 1190178"/>
                <a:gd name="connsiteY0" fmla="*/ 72817 h 995692"/>
                <a:gd name="connsiteX1" fmla="*/ 707221 w 1190178"/>
                <a:gd name="connsiteY1" fmla="*/ 6142 h 995692"/>
                <a:gd name="connsiteX2" fmla="*/ 1170771 w 1190178"/>
                <a:gd name="connsiteY2" fmla="*/ 285542 h 995692"/>
                <a:gd name="connsiteX3" fmla="*/ 1046946 w 1190178"/>
                <a:gd name="connsiteY3" fmla="*/ 787192 h 995692"/>
                <a:gd name="connsiteX4" fmla="*/ 538946 w 1190178"/>
                <a:gd name="connsiteY4" fmla="*/ 993567 h 995692"/>
                <a:gd name="connsiteX5" fmla="*/ 77142 w 1190178"/>
                <a:gd name="connsiteY5" fmla="*/ 675266 h 995692"/>
                <a:gd name="connsiteX6" fmla="*/ 24596 w 1190178"/>
                <a:gd name="connsiteY6" fmla="*/ 352217 h 995692"/>
                <a:gd name="connsiteX7" fmla="*/ 313521 w 1190178"/>
                <a:gd name="connsiteY7" fmla="*/ 72817 h 995692"/>
                <a:gd name="connsiteX0" fmla="*/ 319062 w 1195719"/>
                <a:gd name="connsiteY0" fmla="*/ 72817 h 995692"/>
                <a:gd name="connsiteX1" fmla="*/ 712762 w 1195719"/>
                <a:gd name="connsiteY1" fmla="*/ 6142 h 995692"/>
                <a:gd name="connsiteX2" fmla="*/ 1176312 w 1195719"/>
                <a:gd name="connsiteY2" fmla="*/ 285542 h 995692"/>
                <a:gd name="connsiteX3" fmla="*/ 1052487 w 1195719"/>
                <a:gd name="connsiteY3" fmla="*/ 787192 h 995692"/>
                <a:gd name="connsiteX4" fmla="*/ 544487 w 1195719"/>
                <a:gd name="connsiteY4" fmla="*/ 993567 h 995692"/>
                <a:gd name="connsiteX5" fmla="*/ 82683 w 1195719"/>
                <a:gd name="connsiteY5" fmla="*/ 675266 h 995692"/>
                <a:gd name="connsiteX6" fmla="*/ 30137 w 1195719"/>
                <a:gd name="connsiteY6" fmla="*/ 352217 h 995692"/>
                <a:gd name="connsiteX7" fmla="*/ 319062 w 1195719"/>
                <a:gd name="connsiteY7" fmla="*/ 72817 h 995692"/>
                <a:gd name="connsiteX0" fmla="*/ 314903 w 1191560"/>
                <a:gd name="connsiteY0" fmla="*/ 72817 h 995692"/>
                <a:gd name="connsiteX1" fmla="*/ 708603 w 1191560"/>
                <a:gd name="connsiteY1" fmla="*/ 6142 h 995692"/>
                <a:gd name="connsiteX2" fmla="*/ 1172153 w 1191560"/>
                <a:gd name="connsiteY2" fmla="*/ 285542 h 995692"/>
                <a:gd name="connsiteX3" fmla="*/ 1048328 w 1191560"/>
                <a:gd name="connsiteY3" fmla="*/ 787192 h 995692"/>
                <a:gd name="connsiteX4" fmla="*/ 540328 w 1191560"/>
                <a:gd name="connsiteY4" fmla="*/ 993567 h 995692"/>
                <a:gd name="connsiteX5" fmla="*/ 78524 w 1191560"/>
                <a:gd name="connsiteY5" fmla="*/ 675266 h 995692"/>
                <a:gd name="connsiteX6" fmla="*/ 25978 w 1191560"/>
                <a:gd name="connsiteY6" fmla="*/ 352217 h 995692"/>
                <a:gd name="connsiteX7" fmla="*/ 314903 w 1191560"/>
                <a:gd name="connsiteY7" fmla="*/ 72817 h 995692"/>
                <a:gd name="connsiteX0" fmla="*/ 311592 w 1188249"/>
                <a:gd name="connsiteY0" fmla="*/ 72817 h 995692"/>
                <a:gd name="connsiteX1" fmla="*/ 705292 w 1188249"/>
                <a:gd name="connsiteY1" fmla="*/ 6142 h 995692"/>
                <a:gd name="connsiteX2" fmla="*/ 1168842 w 1188249"/>
                <a:gd name="connsiteY2" fmla="*/ 285542 h 995692"/>
                <a:gd name="connsiteX3" fmla="*/ 1045017 w 1188249"/>
                <a:gd name="connsiteY3" fmla="*/ 787192 h 995692"/>
                <a:gd name="connsiteX4" fmla="*/ 537017 w 1188249"/>
                <a:gd name="connsiteY4" fmla="*/ 993567 h 995692"/>
                <a:gd name="connsiteX5" fmla="*/ 75213 w 1188249"/>
                <a:gd name="connsiteY5" fmla="*/ 675266 h 995692"/>
                <a:gd name="connsiteX6" fmla="*/ 22667 w 1188249"/>
                <a:gd name="connsiteY6" fmla="*/ 352217 h 995692"/>
                <a:gd name="connsiteX7" fmla="*/ 311592 w 1188249"/>
                <a:gd name="connsiteY7" fmla="*/ 72817 h 995692"/>
                <a:gd name="connsiteX0" fmla="*/ 300578 w 1177235"/>
                <a:gd name="connsiteY0" fmla="*/ 72817 h 995692"/>
                <a:gd name="connsiteX1" fmla="*/ 694278 w 1177235"/>
                <a:gd name="connsiteY1" fmla="*/ 6142 h 995692"/>
                <a:gd name="connsiteX2" fmla="*/ 1157828 w 1177235"/>
                <a:gd name="connsiteY2" fmla="*/ 285542 h 995692"/>
                <a:gd name="connsiteX3" fmla="*/ 1034003 w 1177235"/>
                <a:gd name="connsiteY3" fmla="*/ 787192 h 995692"/>
                <a:gd name="connsiteX4" fmla="*/ 526003 w 1177235"/>
                <a:gd name="connsiteY4" fmla="*/ 993567 h 995692"/>
                <a:gd name="connsiteX5" fmla="*/ 64199 w 1177235"/>
                <a:gd name="connsiteY5" fmla="*/ 675266 h 995692"/>
                <a:gd name="connsiteX6" fmla="*/ 11653 w 1177235"/>
                <a:gd name="connsiteY6" fmla="*/ 352217 h 995692"/>
                <a:gd name="connsiteX7" fmla="*/ 300578 w 1177235"/>
                <a:gd name="connsiteY7" fmla="*/ 72817 h 995692"/>
                <a:gd name="connsiteX0" fmla="*/ 300578 w 1177235"/>
                <a:gd name="connsiteY0" fmla="*/ 72817 h 995692"/>
                <a:gd name="connsiteX1" fmla="*/ 694278 w 1177235"/>
                <a:gd name="connsiteY1" fmla="*/ 6142 h 995692"/>
                <a:gd name="connsiteX2" fmla="*/ 1157828 w 1177235"/>
                <a:gd name="connsiteY2" fmla="*/ 285542 h 995692"/>
                <a:gd name="connsiteX3" fmla="*/ 1034003 w 1177235"/>
                <a:gd name="connsiteY3" fmla="*/ 787192 h 995692"/>
                <a:gd name="connsiteX4" fmla="*/ 526003 w 1177235"/>
                <a:gd name="connsiteY4" fmla="*/ 993567 h 995692"/>
                <a:gd name="connsiteX5" fmla="*/ 64199 w 1177235"/>
                <a:gd name="connsiteY5" fmla="*/ 675266 h 995692"/>
                <a:gd name="connsiteX6" fmla="*/ 11653 w 1177235"/>
                <a:gd name="connsiteY6" fmla="*/ 352217 h 995692"/>
                <a:gd name="connsiteX7" fmla="*/ 300578 w 1177235"/>
                <a:gd name="connsiteY7" fmla="*/ 72817 h 995692"/>
                <a:gd name="connsiteX0" fmla="*/ 288940 w 1165597"/>
                <a:gd name="connsiteY0" fmla="*/ 72817 h 995692"/>
                <a:gd name="connsiteX1" fmla="*/ 682640 w 1165597"/>
                <a:gd name="connsiteY1" fmla="*/ 6142 h 995692"/>
                <a:gd name="connsiteX2" fmla="*/ 1146190 w 1165597"/>
                <a:gd name="connsiteY2" fmla="*/ 285542 h 995692"/>
                <a:gd name="connsiteX3" fmla="*/ 1022365 w 1165597"/>
                <a:gd name="connsiteY3" fmla="*/ 787192 h 995692"/>
                <a:gd name="connsiteX4" fmla="*/ 514365 w 1165597"/>
                <a:gd name="connsiteY4" fmla="*/ 993567 h 995692"/>
                <a:gd name="connsiteX5" fmla="*/ 52561 w 1165597"/>
                <a:gd name="connsiteY5" fmla="*/ 675266 h 995692"/>
                <a:gd name="connsiteX6" fmla="*/ 15 w 1165597"/>
                <a:gd name="connsiteY6" fmla="*/ 352217 h 995692"/>
                <a:gd name="connsiteX7" fmla="*/ 288940 w 1165597"/>
                <a:gd name="connsiteY7" fmla="*/ 72817 h 995692"/>
                <a:gd name="connsiteX0" fmla="*/ 306738 w 1183395"/>
                <a:gd name="connsiteY0" fmla="*/ 72817 h 995692"/>
                <a:gd name="connsiteX1" fmla="*/ 700438 w 1183395"/>
                <a:gd name="connsiteY1" fmla="*/ 6142 h 995692"/>
                <a:gd name="connsiteX2" fmla="*/ 1163988 w 1183395"/>
                <a:gd name="connsiteY2" fmla="*/ 285542 h 995692"/>
                <a:gd name="connsiteX3" fmla="*/ 1040163 w 1183395"/>
                <a:gd name="connsiteY3" fmla="*/ 787192 h 995692"/>
                <a:gd name="connsiteX4" fmla="*/ 532163 w 1183395"/>
                <a:gd name="connsiteY4" fmla="*/ 993567 h 995692"/>
                <a:gd name="connsiteX5" fmla="*/ 70359 w 1183395"/>
                <a:gd name="connsiteY5" fmla="*/ 675266 h 995692"/>
                <a:gd name="connsiteX6" fmla="*/ 35435 w 1183395"/>
                <a:gd name="connsiteY6" fmla="*/ 494290 h 995692"/>
                <a:gd name="connsiteX7" fmla="*/ 17813 w 1183395"/>
                <a:gd name="connsiteY7" fmla="*/ 352217 h 995692"/>
                <a:gd name="connsiteX8" fmla="*/ 306738 w 1183395"/>
                <a:gd name="connsiteY8" fmla="*/ 72817 h 995692"/>
                <a:gd name="connsiteX0" fmla="*/ 327533 w 1204190"/>
                <a:gd name="connsiteY0" fmla="*/ 72817 h 995692"/>
                <a:gd name="connsiteX1" fmla="*/ 721233 w 1204190"/>
                <a:gd name="connsiteY1" fmla="*/ 6142 h 995692"/>
                <a:gd name="connsiteX2" fmla="*/ 1184783 w 1204190"/>
                <a:gd name="connsiteY2" fmla="*/ 285542 h 995692"/>
                <a:gd name="connsiteX3" fmla="*/ 1060958 w 1204190"/>
                <a:gd name="connsiteY3" fmla="*/ 787192 h 995692"/>
                <a:gd name="connsiteX4" fmla="*/ 552958 w 1204190"/>
                <a:gd name="connsiteY4" fmla="*/ 993567 h 995692"/>
                <a:gd name="connsiteX5" fmla="*/ 91154 w 1204190"/>
                <a:gd name="connsiteY5" fmla="*/ 675266 h 995692"/>
                <a:gd name="connsiteX6" fmla="*/ 8605 w 1204190"/>
                <a:gd name="connsiteY6" fmla="*/ 500640 h 995692"/>
                <a:gd name="connsiteX7" fmla="*/ 38608 w 1204190"/>
                <a:gd name="connsiteY7" fmla="*/ 352217 h 995692"/>
                <a:gd name="connsiteX8" fmla="*/ 327533 w 1204190"/>
                <a:gd name="connsiteY8" fmla="*/ 72817 h 995692"/>
                <a:gd name="connsiteX0" fmla="*/ 331543 w 1208200"/>
                <a:gd name="connsiteY0" fmla="*/ 72817 h 995692"/>
                <a:gd name="connsiteX1" fmla="*/ 725243 w 1208200"/>
                <a:gd name="connsiteY1" fmla="*/ 6142 h 995692"/>
                <a:gd name="connsiteX2" fmla="*/ 1188793 w 1208200"/>
                <a:gd name="connsiteY2" fmla="*/ 285542 h 995692"/>
                <a:gd name="connsiteX3" fmla="*/ 1064968 w 1208200"/>
                <a:gd name="connsiteY3" fmla="*/ 787192 h 995692"/>
                <a:gd name="connsiteX4" fmla="*/ 556968 w 1208200"/>
                <a:gd name="connsiteY4" fmla="*/ 993567 h 995692"/>
                <a:gd name="connsiteX5" fmla="*/ 95164 w 1208200"/>
                <a:gd name="connsiteY5" fmla="*/ 675266 h 995692"/>
                <a:gd name="connsiteX6" fmla="*/ 12615 w 1208200"/>
                <a:gd name="connsiteY6" fmla="*/ 500640 h 995692"/>
                <a:gd name="connsiteX7" fmla="*/ 3090 w 1208200"/>
                <a:gd name="connsiteY7" fmla="*/ 351415 h 995692"/>
                <a:gd name="connsiteX8" fmla="*/ 42618 w 1208200"/>
                <a:gd name="connsiteY8" fmla="*/ 352217 h 995692"/>
                <a:gd name="connsiteX9" fmla="*/ 331543 w 1208200"/>
                <a:gd name="connsiteY9" fmla="*/ 72817 h 995692"/>
                <a:gd name="connsiteX0" fmla="*/ 329575 w 1206232"/>
                <a:gd name="connsiteY0" fmla="*/ 72817 h 995692"/>
                <a:gd name="connsiteX1" fmla="*/ 723275 w 1206232"/>
                <a:gd name="connsiteY1" fmla="*/ 6142 h 995692"/>
                <a:gd name="connsiteX2" fmla="*/ 1186825 w 1206232"/>
                <a:gd name="connsiteY2" fmla="*/ 285542 h 995692"/>
                <a:gd name="connsiteX3" fmla="*/ 1063000 w 1206232"/>
                <a:gd name="connsiteY3" fmla="*/ 787192 h 995692"/>
                <a:gd name="connsiteX4" fmla="*/ 555000 w 1206232"/>
                <a:gd name="connsiteY4" fmla="*/ 993567 h 995692"/>
                <a:gd name="connsiteX5" fmla="*/ 93196 w 1206232"/>
                <a:gd name="connsiteY5" fmla="*/ 675266 h 995692"/>
                <a:gd name="connsiteX6" fmla="*/ 10647 w 1206232"/>
                <a:gd name="connsiteY6" fmla="*/ 500640 h 995692"/>
                <a:gd name="connsiteX7" fmla="*/ 4297 w 1206232"/>
                <a:gd name="connsiteY7" fmla="*/ 468890 h 995692"/>
                <a:gd name="connsiteX8" fmla="*/ 40650 w 1206232"/>
                <a:gd name="connsiteY8" fmla="*/ 352217 h 995692"/>
                <a:gd name="connsiteX9" fmla="*/ 329575 w 1206232"/>
                <a:gd name="connsiteY9" fmla="*/ 72817 h 995692"/>
                <a:gd name="connsiteX0" fmla="*/ 327534 w 1204191"/>
                <a:gd name="connsiteY0" fmla="*/ 72817 h 995692"/>
                <a:gd name="connsiteX1" fmla="*/ 721234 w 1204191"/>
                <a:gd name="connsiteY1" fmla="*/ 6142 h 995692"/>
                <a:gd name="connsiteX2" fmla="*/ 1184784 w 1204191"/>
                <a:gd name="connsiteY2" fmla="*/ 285542 h 995692"/>
                <a:gd name="connsiteX3" fmla="*/ 1060959 w 1204191"/>
                <a:gd name="connsiteY3" fmla="*/ 787192 h 995692"/>
                <a:gd name="connsiteX4" fmla="*/ 552959 w 1204191"/>
                <a:gd name="connsiteY4" fmla="*/ 993567 h 995692"/>
                <a:gd name="connsiteX5" fmla="*/ 91155 w 1204191"/>
                <a:gd name="connsiteY5" fmla="*/ 675266 h 995692"/>
                <a:gd name="connsiteX6" fmla="*/ 8606 w 1204191"/>
                <a:gd name="connsiteY6" fmla="*/ 500640 h 995692"/>
                <a:gd name="connsiteX7" fmla="*/ 38609 w 1204191"/>
                <a:gd name="connsiteY7" fmla="*/ 352217 h 995692"/>
                <a:gd name="connsiteX8" fmla="*/ 327534 w 1204191"/>
                <a:gd name="connsiteY8" fmla="*/ 72817 h 995692"/>
                <a:gd name="connsiteX0" fmla="*/ 322398 w 1199055"/>
                <a:gd name="connsiteY0" fmla="*/ 72817 h 995692"/>
                <a:gd name="connsiteX1" fmla="*/ 716098 w 1199055"/>
                <a:gd name="connsiteY1" fmla="*/ 6142 h 995692"/>
                <a:gd name="connsiteX2" fmla="*/ 1179648 w 1199055"/>
                <a:gd name="connsiteY2" fmla="*/ 285542 h 995692"/>
                <a:gd name="connsiteX3" fmla="*/ 1055823 w 1199055"/>
                <a:gd name="connsiteY3" fmla="*/ 787192 h 995692"/>
                <a:gd name="connsiteX4" fmla="*/ 547823 w 1199055"/>
                <a:gd name="connsiteY4" fmla="*/ 993567 h 995692"/>
                <a:gd name="connsiteX5" fmla="*/ 86019 w 1199055"/>
                <a:gd name="connsiteY5" fmla="*/ 675266 h 995692"/>
                <a:gd name="connsiteX6" fmla="*/ 3470 w 1199055"/>
                <a:gd name="connsiteY6" fmla="*/ 500640 h 995692"/>
                <a:gd name="connsiteX7" fmla="*/ 33473 w 1199055"/>
                <a:gd name="connsiteY7" fmla="*/ 352217 h 995692"/>
                <a:gd name="connsiteX8" fmla="*/ 322398 w 1199055"/>
                <a:gd name="connsiteY8" fmla="*/ 72817 h 995692"/>
                <a:gd name="connsiteX0" fmla="*/ 328651 w 1205308"/>
                <a:gd name="connsiteY0" fmla="*/ 72817 h 995692"/>
                <a:gd name="connsiteX1" fmla="*/ 722351 w 1205308"/>
                <a:gd name="connsiteY1" fmla="*/ 6142 h 995692"/>
                <a:gd name="connsiteX2" fmla="*/ 1185901 w 1205308"/>
                <a:gd name="connsiteY2" fmla="*/ 285542 h 995692"/>
                <a:gd name="connsiteX3" fmla="*/ 1062076 w 1205308"/>
                <a:gd name="connsiteY3" fmla="*/ 787192 h 995692"/>
                <a:gd name="connsiteX4" fmla="*/ 554076 w 1205308"/>
                <a:gd name="connsiteY4" fmla="*/ 993567 h 995692"/>
                <a:gd name="connsiteX5" fmla="*/ 92272 w 1205308"/>
                <a:gd name="connsiteY5" fmla="*/ 675266 h 995692"/>
                <a:gd name="connsiteX6" fmla="*/ 198 w 1205308"/>
                <a:gd name="connsiteY6" fmla="*/ 503815 h 995692"/>
                <a:gd name="connsiteX7" fmla="*/ 39726 w 1205308"/>
                <a:gd name="connsiteY7" fmla="*/ 352217 h 995692"/>
                <a:gd name="connsiteX8" fmla="*/ 328651 w 1205308"/>
                <a:gd name="connsiteY8" fmla="*/ 72817 h 995692"/>
                <a:gd name="connsiteX0" fmla="*/ 324322 w 1200979"/>
                <a:gd name="connsiteY0" fmla="*/ 72817 h 995692"/>
                <a:gd name="connsiteX1" fmla="*/ 718022 w 1200979"/>
                <a:gd name="connsiteY1" fmla="*/ 6142 h 995692"/>
                <a:gd name="connsiteX2" fmla="*/ 1181572 w 1200979"/>
                <a:gd name="connsiteY2" fmla="*/ 285542 h 995692"/>
                <a:gd name="connsiteX3" fmla="*/ 1057747 w 1200979"/>
                <a:gd name="connsiteY3" fmla="*/ 787192 h 995692"/>
                <a:gd name="connsiteX4" fmla="*/ 549747 w 1200979"/>
                <a:gd name="connsiteY4" fmla="*/ 993567 h 995692"/>
                <a:gd name="connsiteX5" fmla="*/ 87943 w 1200979"/>
                <a:gd name="connsiteY5" fmla="*/ 675266 h 995692"/>
                <a:gd name="connsiteX6" fmla="*/ 2219 w 1200979"/>
                <a:gd name="connsiteY6" fmla="*/ 494290 h 995692"/>
                <a:gd name="connsiteX7" fmla="*/ 35397 w 1200979"/>
                <a:gd name="connsiteY7" fmla="*/ 352217 h 995692"/>
                <a:gd name="connsiteX8" fmla="*/ 324322 w 1200979"/>
                <a:gd name="connsiteY8" fmla="*/ 72817 h 995692"/>
                <a:gd name="connsiteX0" fmla="*/ 331628 w 1208285"/>
                <a:gd name="connsiteY0" fmla="*/ 72817 h 995692"/>
                <a:gd name="connsiteX1" fmla="*/ 725328 w 1208285"/>
                <a:gd name="connsiteY1" fmla="*/ 6142 h 995692"/>
                <a:gd name="connsiteX2" fmla="*/ 1188878 w 1208285"/>
                <a:gd name="connsiteY2" fmla="*/ 285542 h 995692"/>
                <a:gd name="connsiteX3" fmla="*/ 1065053 w 1208285"/>
                <a:gd name="connsiteY3" fmla="*/ 787192 h 995692"/>
                <a:gd name="connsiteX4" fmla="*/ 557053 w 1208285"/>
                <a:gd name="connsiteY4" fmla="*/ 993567 h 995692"/>
                <a:gd name="connsiteX5" fmla="*/ 95249 w 1208285"/>
                <a:gd name="connsiteY5" fmla="*/ 675266 h 995692"/>
                <a:gd name="connsiteX6" fmla="*/ 0 w 1208285"/>
                <a:gd name="connsiteY6" fmla="*/ 497465 h 995692"/>
                <a:gd name="connsiteX7" fmla="*/ 42703 w 1208285"/>
                <a:gd name="connsiteY7" fmla="*/ 352217 h 995692"/>
                <a:gd name="connsiteX8" fmla="*/ 331628 w 1208285"/>
                <a:gd name="connsiteY8" fmla="*/ 72817 h 995692"/>
                <a:gd name="connsiteX0" fmla="*/ 331628 w 1208285"/>
                <a:gd name="connsiteY0" fmla="*/ 72817 h 995692"/>
                <a:gd name="connsiteX1" fmla="*/ 725328 w 1208285"/>
                <a:gd name="connsiteY1" fmla="*/ 6142 h 995692"/>
                <a:gd name="connsiteX2" fmla="*/ 1188878 w 1208285"/>
                <a:gd name="connsiteY2" fmla="*/ 285542 h 995692"/>
                <a:gd name="connsiteX3" fmla="*/ 1065053 w 1208285"/>
                <a:gd name="connsiteY3" fmla="*/ 787192 h 995692"/>
                <a:gd name="connsiteX4" fmla="*/ 557053 w 1208285"/>
                <a:gd name="connsiteY4" fmla="*/ 993567 h 995692"/>
                <a:gd name="connsiteX5" fmla="*/ 95249 w 1208285"/>
                <a:gd name="connsiteY5" fmla="*/ 675266 h 995692"/>
                <a:gd name="connsiteX6" fmla="*/ 0 w 1208285"/>
                <a:gd name="connsiteY6" fmla="*/ 497465 h 995692"/>
                <a:gd name="connsiteX7" fmla="*/ 42703 w 1208285"/>
                <a:gd name="connsiteY7" fmla="*/ 352217 h 995692"/>
                <a:gd name="connsiteX8" fmla="*/ 331628 w 1208285"/>
                <a:gd name="connsiteY8" fmla="*/ 72817 h 995692"/>
                <a:gd name="connsiteX0" fmla="*/ 331628 w 1208285"/>
                <a:gd name="connsiteY0" fmla="*/ 72817 h 995692"/>
                <a:gd name="connsiteX1" fmla="*/ 725328 w 1208285"/>
                <a:gd name="connsiteY1" fmla="*/ 6142 h 995692"/>
                <a:gd name="connsiteX2" fmla="*/ 1188878 w 1208285"/>
                <a:gd name="connsiteY2" fmla="*/ 285542 h 995692"/>
                <a:gd name="connsiteX3" fmla="*/ 1065053 w 1208285"/>
                <a:gd name="connsiteY3" fmla="*/ 787192 h 995692"/>
                <a:gd name="connsiteX4" fmla="*/ 557053 w 1208285"/>
                <a:gd name="connsiteY4" fmla="*/ 993567 h 995692"/>
                <a:gd name="connsiteX5" fmla="*/ 95249 w 1208285"/>
                <a:gd name="connsiteY5" fmla="*/ 675266 h 995692"/>
                <a:gd name="connsiteX6" fmla="*/ 0 w 1208285"/>
                <a:gd name="connsiteY6" fmla="*/ 497465 h 995692"/>
                <a:gd name="connsiteX7" fmla="*/ 42703 w 1208285"/>
                <a:gd name="connsiteY7" fmla="*/ 352217 h 995692"/>
                <a:gd name="connsiteX8" fmla="*/ 331628 w 1208285"/>
                <a:gd name="connsiteY8" fmla="*/ 72817 h 995692"/>
                <a:gd name="connsiteX0" fmla="*/ 331628 w 1208285"/>
                <a:gd name="connsiteY0" fmla="*/ 72817 h 995488"/>
                <a:gd name="connsiteX1" fmla="*/ 725328 w 1208285"/>
                <a:gd name="connsiteY1" fmla="*/ 6142 h 995488"/>
                <a:gd name="connsiteX2" fmla="*/ 1188878 w 1208285"/>
                <a:gd name="connsiteY2" fmla="*/ 285542 h 995488"/>
                <a:gd name="connsiteX3" fmla="*/ 1065053 w 1208285"/>
                <a:gd name="connsiteY3" fmla="*/ 787192 h 995488"/>
                <a:gd name="connsiteX4" fmla="*/ 557053 w 1208285"/>
                <a:gd name="connsiteY4" fmla="*/ 993567 h 995488"/>
                <a:gd name="connsiteX5" fmla="*/ 88899 w 1208285"/>
                <a:gd name="connsiteY5" fmla="*/ 681616 h 995488"/>
                <a:gd name="connsiteX6" fmla="*/ 0 w 1208285"/>
                <a:gd name="connsiteY6" fmla="*/ 497465 h 995488"/>
                <a:gd name="connsiteX7" fmla="*/ 42703 w 1208285"/>
                <a:gd name="connsiteY7" fmla="*/ 352217 h 995488"/>
                <a:gd name="connsiteX8" fmla="*/ 331628 w 1208285"/>
                <a:gd name="connsiteY8" fmla="*/ 72817 h 995488"/>
                <a:gd name="connsiteX0" fmla="*/ 331628 w 1208285"/>
                <a:gd name="connsiteY0" fmla="*/ 86050 h 1008721"/>
                <a:gd name="connsiteX1" fmla="*/ 515561 w 1208285"/>
                <a:gd name="connsiteY1" fmla="*/ 30834 h 1008721"/>
                <a:gd name="connsiteX2" fmla="*/ 725328 w 1208285"/>
                <a:gd name="connsiteY2" fmla="*/ 19375 h 1008721"/>
                <a:gd name="connsiteX3" fmla="*/ 1188878 w 1208285"/>
                <a:gd name="connsiteY3" fmla="*/ 298775 h 1008721"/>
                <a:gd name="connsiteX4" fmla="*/ 1065053 w 1208285"/>
                <a:gd name="connsiteY4" fmla="*/ 800425 h 1008721"/>
                <a:gd name="connsiteX5" fmla="*/ 557053 w 1208285"/>
                <a:gd name="connsiteY5" fmla="*/ 1006800 h 1008721"/>
                <a:gd name="connsiteX6" fmla="*/ 88899 w 1208285"/>
                <a:gd name="connsiteY6" fmla="*/ 694849 h 1008721"/>
                <a:gd name="connsiteX7" fmla="*/ 0 w 1208285"/>
                <a:gd name="connsiteY7" fmla="*/ 510698 h 1008721"/>
                <a:gd name="connsiteX8" fmla="*/ 42703 w 1208285"/>
                <a:gd name="connsiteY8" fmla="*/ 365450 h 1008721"/>
                <a:gd name="connsiteX9" fmla="*/ 331628 w 1208285"/>
                <a:gd name="connsiteY9" fmla="*/ 86050 h 1008721"/>
                <a:gd name="connsiteX0" fmla="*/ 331628 w 1208285"/>
                <a:gd name="connsiteY0" fmla="*/ 86050 h 1008721"/>
                <a:gd name="connsiteX1" fmla="*/ 515561 w 1208285"/>
                <a:gd name="connsiteY1" fmla="*/ 30834 h 1008721"/>
                <a:gd name="connsiteX2" fmla="*/ 725328 w 1208285"/>
                <a:gd name="connsiteY2" fmla="*/ 19375 h 1008721"/>
                <a:gd name="connsiteX3" fmla="*/ 1188878 w 1208285"/>
                <a:gd name="connsiteY3" fmla="*/ 298775 h 1008721"/>
                <a:gd name="connsiteX4" fmla="*/ 1065053 w 1208285"/>
                <a:gd name="connsiteY4" fmla="*/ 800425 h 1008721"/>
                <a:gd name="connsiteX5" fmla="*/ 557053 w 1208285"/>
                <a:gd name="connsiteY5" fmla="*/ 1006800 h 1008721"/>
                <a:gd name="connsiteX6" fmla="*/ 88899 w 1208285"/>
                <a:gd name="connsiteY6" fmla="*/ 694849 h 1008721"/>
                <a:gd name="connsiteX7" fmla="*/ 0 w 1208285"/>
                <a:gd name="connsiteY7" fmla="*/ 510698 h 1008721"/>
                <a:gd name="connsiteX8" fmla="*/ 42703 w 1208285"/>
                <a:gd name="connsiteY8" fmla="*/ 365450 h 1008721"/>
                <a:gd name="connsiteX9" fmla="*/ 331628 w 1208285"/>
                <a:gd name="connsiteY9" fmla="*/ 86050 h 1008721"/>
                <a:gd name="connsiteX0" fmla="*/ 331628 w 1208285"/>
                <a:gd name="connsiteY0" fmla="*/ 71995 h 994666"/>
                <a:gd name="connsiteX1" fmla="*/ 515561 w 1208285"/>
                <a:gd name="connsiteY1" fmla="*/ 16779 h 994666"/>
                <a:gd name="connsiteX2" fmla="*/ 725328 w 1208285"/>
                <a:gd name="connsiteY2" fmla="*/ 5320 h 994666"/>
                <a:gd name="connsiteX3" fmla="*/ 1188878 w 1208285"/>
                <a:gd name="connsiteY3" fmla="*/ 284720 h 994666"/>
                <a:gd name="connsiteX4" fmla="*/ 1065053 w 1208285"/>
                <a:gd name="connsiteY4" fmla="*/ 786370 h 994666"/>
                <a:gd name="connsiteX5" fmla="*/ 557053 w 1208285"/>
                <a:gd name="connsiteY5" fmla="*/ 992745 h 994666"/>
                <a:gd name="connsiteX6" fmla="*/ 88899 w 1208285"/>
                <a:gd name="connsiteY6" fmla="*/ 680794 h 994666"/>
                <a:gd name="connsiteX7" fmla="*/ 0 w 1208285"/>
                <a:gd name="connsiteY7" fmla="*/ 496643 h 994666"/>
                <a:gd name="connsiteX8" fmla="*/ 42703 w 1208285"/>
                <a:gd name="connsiteY8" fmla="*/ 351395 h 994666"/>
                <a:gd name="connsiteX9" fmla="*/ 331628 w 1208285"/>
                <a:gd name="connsiteY9" fmla="*/ 71995 h 994666"/>
                <a:gd name="connsiteX0" fmla="*/ 331628 w 1208285"/>
                <a:gd name="connsiteY0" fmla="*/ 70604 h 993275"/>
                <a:gd name="connsiteX1" fmla="*/ 515561 w 1208285"/>
                <a:gd name="connsiteY1" fmla="*/ 15388 h 993275"/>
                <a:gd name="connsiteX2" fmla="*/ 725328 w 1208285"/>
                <a:gd name="connsiteY2" fmla="*/ 3929 h 993275"/>
                <a:gd name="connsiteX3" fmla="*/ 1188878 w 1208285"/>
                <a:gd name="connsiteY3" fmla="*/ 283329 h 993275"/>
                <a:gd name="connsiteX4" fmla="*/ 1065053 w 1208285"/>
                <a:gd name="connsiteY4" fmla="*/ 784979 h 993275"/>
                <a:gd name="connsiteX5" fmla="*/ 557053 w 1208285"/>
                <a:gd name="connsiteY5" fmla="*/ 991354 h 993275"/>
                <a:gd name="connsiteX6" fmla="*/ 88899 w 1208285"/>
                <a:gd name="connsiteY6" fmla="*/ 679403 h 993275"/>
                <a:gd name="connsiteX7" fmla="*/ 0 w 1208285"/>
                <a:gd name="connsiteY7" fmla="*/ 495252 h 993275"/>
                <a:gd name="connsiteX8" fmla="*/ 42703 w 1208285"/>
                <a:gd name="connsiteY8" fmla="*/ 350004 h 993275"/>
                <a:gd name="connsiteX9" fmla="*/ 331628 w 1208285"/>
                <a:gd name="connsiteY9" fmla="*/ 70604 h 993275"/>
                <a:gd name="connsiteX0" fmla="*/ 331628 w 1228190"/>
                <a:gd name="connsiteY0" fmla="*/ 70604 h 992784"/>
                <a:gd name="connsiteX1" fmla="*/ 515561 w 1228190"/>
                <a:gd name="connsiteY1" fmla="*/ 15388 h 992784"/>
                <a:gd name="connsiteX2" fmla="*/ 725328 w 1228190"/>
                <a:gd name="connsiteY2" fmla="*/ 3929 h 992784"/>
                <a:gd name="connsiteX3" fmla="*/ 1188878 w 1228190"/>
                <a:gd name="connsiteY3" fmla="*/ 283329 h 992784"/>
                <a:gd name="connsiteX4" fmla="*/ 1188661 w 1228190"/>
                <a:gd name="connsiteY4" fmla="*/ 542438 h 992784"/>
                <a:gd name="connsiteX5" fmla="*/ 1065053 w 1228190"/>
                <a:gd name="connsiteY5" fmla="*/ 784979 h 992784"/>
                <a:gd name="connsiteX6" fmla="*/ 557053 w 1228190"/>
                <a:gd name="connsiteY6" fmla="*/ 991354 h 992784"/>
                <a:gd name="connsiteX7" fmla="*/ 88899 w 1228190"/>
                <a:gd name="connsiteY7" fmla="*/ 679403 h 992784"/>
                <a:gd name="connsiteX8" fmla="*/ 0 w 1228190"/>
                <a:gd name="connsiteY8" fmla="*/ 495252 h 992784"/>
                <a:gd name="connsiteX9" fmla="*/ 42703 w 1228190"/>
                <a:gd name="connsiteY9" fmla="*/ 350004 h 992784"/>
                <a:gd name="connsiteX10" fmla="*/ 331628 w 1228190"/>
                <a:gd name="connsiteY10" fmla="*/ 70604 h 992784"/>
                <a:gd name="connsiteX0" fmla="*/ 331628 w 1228190"/>
                <a:gd name="connsiteY0" fmla="*/ 70604 h 992784"/>
                <a:gd name="connsiteX1" fmla="*/ 515561 w 1228190"/>
                <a:gd name="connsiteY1" fmla="*/ 15388 h 992784"/>
                <a:gd name="connsiteX2" fmla="*/ 725328 w 1228190"/>
                <a:gd name="connsiteY2" fmla="*/ 3929 h 992784"/>
                <a:gd name="connsiteX3" fmla="*/ 1188878 w 1228190"/>
                <a:gd name="connsiteY3" fmla="*/ 283329 h 992784"/>
                <a:gd name="connsiteX4" fmla="*/ 1188661 w 1228190"/>
                <a:gd name="connsiteY4" fmla="*/ 542438 h 992784"/>
                <a:gd name="connsiteX5" fmla="*/ 1065053 w 1228190"/>
                <a:gd name="connsiteY5" fmla="*/ 784979 h 992784"/>
                <a:gd name="connsiteX6" fmla="*/ 557053 w 1228190"/>
                <a:gd name="connsiteY6" fmla="*/ 991354 h 992784"/>
                <a:gd name="connsiteX7" fmla="*/ 88899 w 1228190"/>
                <a:gd name="connsiteY7" fmla="*/ 679403 h 992784"/>
                <a:gd name="connsiteX8" fmla="*/ 0 w 1228190"/>
                <a:gd name="connsiteY8" fmla="*/ 495252 h 992784"/>
                <a:gd name="connsiteX9" fmla="*/ 42703 w 1228190"/>
                <a:gd name="connsiteY9" fmla="*/ 350004 h 992784"/>
                <a:gd name="connsiteX10" fmla="*/ 331628 w 1228190"/>
                <a:gd name="connsiteY10" fmla="*/ 70604 h 992784"/>
                <a:gd name="connsiteX0" fmla="*/ 331628 w 1228190"/>
                <a:gd name="connsiteY0" fmla="*/ 70604 h 992465"/>
                <a:gd name="connsiteX1" fmla="*/ 515561 w 1228190"/>
                <a:gd name="connsiteY1" fmla="*/ 15388 h 992465"/>
                <a:gd name="connsiteX2" fmla="*/ 725328 w 1228190"/>
                <a:gd name="connsiteY2" fmla="*/ 3929 h 992465"/>
                <a:gd name="connsiteX3" fmla="*/ 1188878 w 1228190"/>
                <a:gd name="connsiteY3" fmla="*/ 283329 h 992465"/>
                <a:gd name="connsiteX4" fmla="*/ 1188661 w 1228190"/>
                <a:gd name="connsiteY4" fmla="*/ 542438 h 992465"/>
                <a:gd name="connsiteX5" fmla="*/ 1065053 w 1228190"/>
                <a:gd name="connsiteY5" fmla="*/ 784979 h 992465"/>
                <a:gd name="connsiteX6" fmla="*/ 557053 w 1228190"/>
                <a:gd name="connsiteY6" fmla="*/ 991354 h 992465"/>
                <a:gd name="connsiteX7" fmla="*/ 88899 w 1228190"/>
                <a:gd name="connsiteY7" fmla="*/ 679403 h 992465"/>
                <a:gd name="connsiteX8" fmla="*/ 0 w 1228190"/>
                <a:gd name="connsiteY8" fmla="*/ 495252 h 992465"/>
                <a:gd name="connsiteX9" fmla="*/ 42703 w 1228190"/>
                <a:gd name="connsiteY9" fmla="*/ 350004 h 992465"/>
                <a:gd name="connsiteX10" fmla="*/ 331628 w 1228190"/>
                <a:gd name="connsiteY10" fmla="*/ 70604 h 992465"/>
                <a:gd name="connsiteX0" fmla="*/ 331628 w 1193068"/>
                <a:gd name="connsiteY0" fmla="*/ 76665 h 998526"/>
                <a:gd name="connsiteX1" fmla="*/ 515561 w 1193068"/>
                <a:gd name="connsiteY1" fmla="*/ 21449 h 998526"/>
                <a:gd name="connsiteX2" fmla="*/ 725328 w 1193068"/>
                <a:gd name="connsiteY2" fmla="*/ 9990 h 998526"/>
                <a:gd name="connsiteX3" fmla="*/ 1077753 w 1193068"/>
                <a:gd name="connsiteY3" fmla="*/ 162390 h 998526"/>
                <a:gd name="connsiteX4" fmla="*/ 1188661 w 1193068"/>
                <a:gd name="connsiteY4" fmla="*/ 548499 h 998526"/>
                <a:gd name="connsiteX5" fmla="*/ 1065053 w 1193068"/>
                <a:gd name="connsiteY5" fmla="*/ 791040 h 998526"/>
                <a:gd name="connsiteX6" fmla="*/ 557053 w 1193068"/>
                <a:gd name="connsiteY6" fmla="*/ 997415 h 998526"/>
                <a:gd name="connsiteX7" fmla="*/ 88899 w 1193068"/>
                <a:gd name="connsiteY7" fmla="*/ 685464 h 998526"/>
                <a:gd name="connsiteX8" fmla="*/ 0 w 1193068"/>
                <a:gd name="connsiteY8" fmla="*/ 501313 h 998526"/>
                <a:gd name="connsiteX9" fmla="*/ 42703 w 1193068"/>
                <a:gd name="connsiteY9" fmla="*/ 356065 h 998526"/>
                <a:gd name="connsiteX10" fmla="*/ 331628 w 1193068"/>
                <a:gd name="connsiteY10" fmla="*/ 76665 h 998526"/>
                <a:gd name="connsiteX0" fmla="*/ 331628 w 1201683"/>
                <a:gd name="connsiteY0" fmla="*/ 76665 h 998526"/>
                <a:gd name="connsiteX1" fmla="*/ 515561 w 1201683"/>
                <a:gd name="connsiteY1" fmla="*/ 21449 h 998526"/>
                <a:gd name="connsiteX2" fmla="*/ 725328 w 1201683"/>
                <a:gd name="connsiteY2" fmla="*/ 9990 h 998526"/>
                <a:gd name="connsiteX3" fmla="*/ 1077753 w 1201683"/>
                <a:gd name="connsiteY3" fmla="*/ 162390 h 998526"/>
                <a:gd name="connsiteX4" fmla="*/ 1185485 w 1201683"/>
                <a:gd name="connsiteY4" fmla="*/ 469125 h 998526"/>
                <a:gd name="connsiteX5" fmla="*/ 1188661 w 1201683"/>
                <a:gd name="connsiteY5" fmla="*/ 548499 h 998526"/>
                <a:gd name="connsiteX6" fmla="*/ 1065053 w 1201683"/>
                <a:gd name="connsiteY6" fmla="*/ 791040 h 998526"/>
                <a:gd name="connsiteX7" fmla="*/ 557053 w 1201683"/>
                <a:gd name="connsiteY7" fmla="*/ 997415 h 998526"/>
                <a:gd name="connsiteX8" fmla="*/ 88899 w 1201683"/>
                <a:gd name="connsiteY8" fmla="*/ 685464 h 998526"/>
                <a:gd name="connsiteX9" fmla="*/ 0 w 1201683"/>
                <a:gd name="connsiteY9" fmla="*/ 501313 h 998526"/>
                <a:gd name="connsiteX10" fmla="*/ 42703 w 1201683"/>
                <a:gd name="connsiteY10" fmla="*/ 356065 h 998526"/>
                <a:gd name="connsiteX11" fmla="*/ 331628 w 1201683"/>
                <a:gd name="connsiteY11" fmla="*/ 76665 h 998526"/>
                <a:gd name="connsiteX0" fmla="*/ 331628 w 1208603"/>
                <a:gd name="connsiteY0" fmla="*/ 76665 h 998526"/>
                <a:gd name="connsiteX1" fmla="*/ 515561 w 1208603"/>
                <a:gd name="connsiteY1" fmla="*/ 21449 h 998526"/>
                <a:gd name="connsiteX2" fmla="*/ 725328 w 1208603"/>
                <a:gd name="connsiteY2" fmla="*/ 9990 h 998526"/>
                <a:gd name="connsiteX3" fmla="*/ 1077753 w 1208603"/>
                <a:gd name="connsiteY3" fmla="*/ 162390 h 998526"/>
                <a:gd name="connsiteX4" fmla="*/ 1198185 w 1208603"/>
                <a:gd name="connsiteY4" fmla="*/ 335775 h 998526"/>
                <a:gd name="connsiteX5" fmla="*/ 1188661 w 1208603"/>
                <a:gd name="connsiteY5" fmla="*/ 548499 h 998526"/>
                <a:gd name="connsiteX6" fmla="*/ 1065053 w 1208603"/>
                <a:gd name="connsiteY6" fmla="*/ 791040 h 998526"/>
                <a:gd name="connsiteX7" fmla="*/ 557053 w 1208603"/>
                <a:gd name="connsiteY7" fmla="*/ 997415 h 998526"/>
                <a:gd name="connsiteX8" fmla="*/ 88899 w 1208603"/>
                <a:gd name="connsiteY8" fmla="*/ 685464 h 998526"/>
                <a:gd name="connsiteX9" fmla="*/ 0 w 1208603"/>
                <a:gd name="connsiteY9" fmla="*/ 501313 h 998526"/>
                <a:gd name="connsiteX10" fmla="*/ 42703 w 1208603"/>
                <a:gd name="connsiteY10" fmla="*/ 356065 h 998526"/>
                <a:gd name="connsiteX11" fmla="*/ 331628 w 1208603"/>
                <a:gd name="connsiteY11" fmla="*/ 76665 h 998526"/>
                <a:gd name="connsiteX0" fmla="*/ 331628 w 1204363"/>
                <a:gd name="connsiteY0" fmla="*/ 76665 h 998877"/>
                <a:gd name="connsiteX1" fmla="*/ 515561 w 1204363"/>
                <a:gd name="connsiteY1" fmla="*/ 21449 h 998877"/>
                <a:gd name="connsiteX2" fmla="*/ 725328 w 1204363"/>
                <a:gd name="connsiteY2" fmla="*/ 9990 h 998877"/>
                <a:gd name="connsiteX3" fmla="*/ 1077753 w 1204363"/>
                <a:gd name="connsiteY3" fmla="*/ 162390 h 998877"/>
                <a:gd name="connsiteX4" fmla="*/ 1198185 w 1204363"/>
                <a:gd name="connsiteY4" fmla="*/ 335775 h 998877"/>
                <a:gd name="connsiteX5" fmla="*/ 1169611 w 1204363"/>
                <a:gd name="connsiteY5" fmla="*/ 526274 h 998877"/>
                <a:gd name="connsiteX6" fmla="*/ 1065053 w 1204363"/>
                <a:gd name="connsiteY6" fmla="*/ 791040 h 998877"/>
                <a:gd name="connsiteX7" fmla="*/ 557053 w 1204363"/>
                <a:gd name="connsiteY7" fmla="*/ 997415 h 998877"/>
                <a:gd name="connsiteX8" fmla="*/ 88899 w 1204363"/>
                <a:gd name="connsiteY8" fmla="*/ 685464 h 998877"/>
                <a:gd name="connsiteX9" fmla="*/ 0 w 1204363"/>
                <a:gd name="connsiteY9" fmla="*/ 501313 h 998877"/>
                <a:gd name="connsiteX10" fmla="*/ 42703 w 1204363"/>
                <a:gd name="connsiteY10" fmla="*/ 356065 h 998877"/>
                <a:gd name="connsiteX11" fmla="*/ 331628 w 1204363"/>
                <a:gd name="connsiteY11" fmla="*/ 76665 h 998877"/>
                <a:gd name="connsiteX0" fmla="*/ 331628 w 1202557"/>
                <a:gd name="connsiteY0" fmla="*/ 76665 h 998877"/>
                <a:gd name="connsiteX1" fmla="*/ 515561 w 1202557"/>
                <a:gd name="connsiteY1" fmla="*/ 21449 h 998877"/>
                <a:gd name="connsiteX2" fmla="*/ 725328 w 1202557"/>
                <a:gd name="connsiteY2" fmla="*/ 9990 h 998877"/>
                <a:gd name="connsiteX3" fmla="*/ 1077753 w 1202557"/>
                <a:gd name="connsiteY3" fmla="*/ 162390 h 998877"/>
                <a:gd name="connsiteX4" fmla="*/ 1198185 w 1202557"/>
                <a:gd name="connsiteY4" fmla="*/ 335775 h 998877"/>
                <a:gd name="connsiteX5" fmla="*/ 1169611 w 1202557"/>
                <a:gd name="connsiteY5" fmla="*/ 526274 h 998877"/>
                <a:gd name="connsiteX6" fmla="*/ 1065053 w 1202557"/>
                <a:gd name="connsiteY6" fmla="*/ 791040 h 998877"/>
                <a:gd name="connsiteX7" fmla="*/ 557053 w 1202557"/>
                <a:gd name="connsiteY7" fmla="*/ 997415 h 998877"/>
                <a:gd name="connsiteX8" fmla="*/ 88899 w 1202557"/>
                <a:gd name="connsiteY8" fmla="*/ 685464 h 998877"/>
                <a:gd name="connsiteX9" fmla="*/ 0 w 1202557"/>
                <a:gd name="connsiteY9" fmla="*/ 501313 h 998877"/>
                <a:gd name="connsiteX10" fmla="*/ 42703 w 1202557"/>
                <a:gd name="connsiteY10" fmla="*/ 356065 h 998877"/>
                <a:gd name="connsiteX11" fmla="*/ 331628 w 1202557"/>
                <a:gd name="connsiteY11" fmla="*/ 76665 h 998877"/>
                <a:gd name="connsiteX0" fmla="*/ 331628 w 1202557"/>
                <a:gd name="connsiteY0" fmla="*/ 76665 h 998546"/>
                <a:gd name="connsiteX1" fmla="*/ 515561 w 1202557"/>
                <a:gd name="connsiteY1" fmla="*/ 21449 h 998546"/>
                <a:gd name="connsiteX2" fmla="*/ 725328 w 1202557"/>
                <a:gd name="connsiteY2" fmla="*/ 9990 h 998546"/>
                <a:gd name="connsiteX3" fmla="*/ 1077753 w 1202557"/>
                <a:gd name="connsiteY3" fmla="*/ 162390 h 998546"/>
                <a:gd name="connsiteX4" fmla="*/ 1198185 w 1202557"/>
                <a:gd name="connsiteY4" fmla="*/ 335775 h 998546"/>
                <a:gd name="connsiteX5" fmla="*/ 1169611 w 1202557"/>
                <a:gd name="connsiteY5" fmla="*/ 526274 h 998546"/>
                <a:gd name="connsiteX6" fmla="*/ 1065053 w 1202557"/>
                <a:gd name="connsiteY6" fmla="*/ 791040 h 998546"/>
                <a:gd name="connsiteX7" fmla="*/ 557053 w 1202557"/>
                <a:gd name="connsiteY7" fmla="*/ 997415 h 998546"/>
                <a:gd name="connsiteX8" fmla="*/ 88899 w 1202557"/>
                <a:gd name="connsiteY8" fmla="*/ 685464 h 998546"/>
                <a:gd name="connsiteX9" fmla="*/ 0 w 1202557"/>
                <a:gd name="connsiteY9" fmla="*/ 501313 h 998546"/>
                <a:gd name="connsiteX10" fmla="*/ 42703 w 1202557"/>
                <a:gd name="connsiteY10" fmla="*/ 356065 h 998546"/>
                <a:gd name="connsiteX11" fmla="*/ 331628 w 1202557"/>
                <a:gd name="connsiteY11" fmla="*/ 76665 h 998546"/>
                <a:gd name="connsiteX0" fmla="*/ 331628 w 1202557"/>
                <a:gd name="connsiteY0" fmla="*/ 76665 h 998546"/>
                <a:gd name="connsiteX1" fmla="*/ 515561 w 1202557"/>
                <a:gd name="connsiteY1" fmla="*/ 21449 h 998546"/>
                <a:gd name="connsiteX2" fmla="*/ 725328 w 1202557"/>
                <a:gd name="connsiteY2" fmla="*/ 9990 h 998546"/>
                <a:gd name="connsiteX3" fmla="*/ 1077753 w 1202557"/>
                <a:gd name="connsiteY3" fmla="*/ 162390 h 998546"/>
                <a:gd name="connsiteX4" fmla="*/ 1198185 w 1202557"/>
                <a:gd name="connsiteY4" fmla="*/ 335775 h 998546"/>
                <a:gd name="connsiteX5" fmla="*/ 1169611 w 1202557"/>
                <a:gd name="connsiteY5" fmla="*/ 526274 h 998546"/>
                <a:gd name="connsiteX6" fmla="*/ 1065053 w 1202557"/>
                <a:gd name="connsiteY6" fmla="*/ 791040 h 998546"/>
                <a:gd name="connsiteX7" fmla="*/ 557053 w 1202557"/>
                <a:gd name="connsiteY7" fmla="*/ 997415 h 998546"/>
                <a:gd name="connsiteX8" fmla="*/ 88899 w 1202557"/>
                <a:gd name="connsiteY8" fmla="*/ 685464 h 998546"/>
                <a:gd name="connsiteX9" fmla="*/ 0 w 1202557"/>
                <a:gd name="connsiteY9" fmla="*/ 501313 h 998546"/>
                <a:gd name="connsiteX10" fmla="*/ 42703 w 1202557"/>
                <a:gd name="connsiteY10" fmla="*/ 356065 h 998546"/>
                <a:gd name="connsiteX11" fmla="*/ 331628 w 1202557"/>
                <a:gd name="connsiteY11" fmla="*/ 76665 h 998546"/>
                <a:gd name="connsiteX0" fmla="*/ 331628 w 1202557"/>
                <a:gd name="connsiteY0" fmla="*/ 76665 h 998546"/>
                <a:gd name="connsiteX1" fmla="*/ 515561 w 1202557"/>
                <a:gd name="connsiteY1" fmla="*/ 21449 h 998546"/>
                <a:gd name="connsiteX2" fmla="*/ 725328 w 1202557"/>
                <a:gd name="connsiteY2" fmla="*/ 9990 h 998546"/>
                <a:gd name="connsiteX3" fmla="*/ 1077753 w 1202557"/>
                <a:gd name="connsiteY3" fmla="*/ 162390 h 998546"/>
                <a:gd name="connsiteX4" fmla="*/ 1198185 w 1202557"/>
                <a:gd name="connsiteY4" fmla="*/ 335775 h 998546"/>
                <a:gd name="connsiteX5" fmla="*/ 1169611 w 1202557"/>
                <a:gd name="connsiteY5" fmla="*/ 526274 h 998546"/>
                <a:gd name="connsiteX6" fmla="*/ 1065053 w 1202557"/>
                <a:gd name="connsiteY6" fmla="*/ 791040 h 998546"/>
                <a:gd name="connsiteX7" fmla="*/ 557053 w 1202557"/>
                <a:gd name="connsiteY7" fmla="*/ 997415 h 998546"/>
                <a:gd name="connsiteX8" fmla="*/ 88899 w 1202557"/>
                <a:gd name="connsiteY8" fmla="*/ 685464 h 998546"/>
                <a:gd name="connsiteX9" fmla="*/ 0 w 1202557"/>
                <a:gd name="connsiteY9" fmla="*/ 501313 h 998546"/>
                <a:gd name="connsiteX10" fmla="*/ 42703 w 1202557"/>
                <a:gd name="connsiteY10" fmla="*/ 356065 h 998546"/>
                <a:gd name="connsiteX11" fmla="*/ 331628 w 1202557"/>
                <a:gd name="connsiteY11" fmla="*/ 76665 h 998546"/>
                <a:gd name="connsiteX0" fmla="*/ 331628 w 1204363"/>
                <a:gd name="connsiteY0" fmla="*/ 76665 h 998546"/>
                <a:gd name="connsiteX1" fmla="*/ 515561 w 1204363"/>
                <a:gd name="connsiteY1" fmla="*/ 21449 h 998546"/>
                <a:gd name="connsiteX2" fmla="*/ 725328 w 1204363"/>
                <a:gd name="connsiteY2" fmla="*/ 9990 h 998546"/>
                <a:gd name="connsiteX3" fmla="*/ 1077753 w 1204363"/>
                <a:gd name="connsiteY3" fmla="*/ 162390 h 998546"/>
                <a:gd name="connsiteX4" fmla="*/ 1198185 w 1204363"/>
                <a:gd name="connsiteY4" fmla="*/ 335775 h 998546"/>
                <a:gd name="connsiteX5" fmla="*/ 1169611 w 1204363"/>
                <a:gd name="connsiteY5" fmla="*/ 526274 h 998546"/>
                <a:gd name="connsiteX6" fmla="*/ 1065053 w 1204363"/>
                <a:gd name="connsiteY6" fmla="*/ 791040 h 998546"/>
                <a:gd name="connsiteX7" fmla="*/ 557053 w 1204363"/>
                <a:gd name="connsiteY7" fmla="*/ 997415 h 998546"/>
                <a:gd name="connsiteX8" fmla="*/ 88899 w 1204363"/>
                <a:gd name="connsiteY8" fmla="*/ 685464 h 998546"/>
                <a:gd name="connsiteX9" fmla="*/ 0 w 1204363"/>
                <a:gd name="connsiteY9" fmla="*/ 501313 h 998546"/>
                <a:gd name="connsiteX10" fmla="*/ 42703 w 1204363"/>
                <a:gd name="connsiteY10" fmla="*/ 356065 h 998546"/>
                <a:gd name="connsiteX11" fmla="*/ 331628 w 1204363"/>
                <a:gd name="connsiteY11" fmla="*/ 76665 h 998546"/>
                <a:gd name="connsiteX0" fmla="*/ 331628 w 1204363"/>
                <a:gd name="connsiteY0" fmla="*/ 76665 h 998546"/>
                <a:gd name="connsiteX1" fmla="*/ 515561 w 1204363"/>
                <a:gd name="connsiteY1" fmla="*/ 21449 h 998546"/>
                <a:gd name="connsiteX2" fmla="*/ 725328 w 1204363"/>
                <a:gd name="connsiteY2" fmla="*/ 9990 h 998546"/>
                <a:gd name="connsiteX3" fmla="*/ 1077753 w 1204363"/>
                <a:gd name="connsiteY3" fmla="*/ 162390 h 998546"/>
                <a:gd name="connsiteX4" fmla="*/ 1198185 w 1204363"/>
                <a:gd name="connsiteY4" fmla="*/ 335775 h 998546"/>
                <a:gd name="connsiteX5" fmla="*/ 1169611 w 1204363"/>
                <a:gd name="connsiteY5" fmla="*/ 526274 h 998546"/>
                <a:gd name="connsiteX6" fmla="*/ 1065053 w 1204363"/>
                <a:gd name="connsiteY6" fmla="*/ 791040 h 998546"/>
                <a:gd name="connsiteX7" fmla="*/ 557053 w 1204363"/>
                <a:gd name="connsiteY7" fmla="*/ 997415 h 998546"/>
                <a:gd name="connsiteX8" fmla="*/ 88899 w 1204363"/>
                <a:gd name="connsiteY8" fmla="*/ 685464 h 998546"/>
                <a:gd name="connsiteX9" fmla="*/ 0 w 1204363"/>
                <a:gd name="connsiteY9" fmla="*/ 501313 h 998546"/>
                <a:gd name="connsiteX10" fmla="*/ 42703 w 1204363"/>
                <a:gd name="connsiteY10" fmla="*/ 356065 h 998546"/>
                <a:gd name="connsiteX11" fmla="*/ 331628 w 1204363"/>
                <a:gd name="connsiteY11" fmla="*/ 76665 h 998546"/>
                <a:gd name="connsiteX0" fmla="*/ 331628 w 1206016"/>
                <a:gd name="connsiteY0" fmla="*/ 76665 h 998872"/>
                <a:gd name="connsiteX1" fmla="*/ 515561 w 1206016"/>
                <a:gd name="connsiteY1" fmla="*/ 21449 h 998872"/>
                <a:gd name="connsiteX2" fmla="*/ 725328 w 1206016"/>
                <a:gd name="connsiteY2" fmla="*/ 9990 h 998872"/>
                <a:gd name="connsiteX3" fmla="*/ 1077753 w 1206016"/>
                <a:gd name="connsiteY3" fmla="*/ 162390 h 998872"/>
                <a:gd name="connsiteX4" fmla="*/ 1198185 w 1206016"/>
                <a:gd name="connsiteY4" fmla="*/ 335775 h 998872"/>
                <a:gd name="connsiteX5" fmla="*/ 1179136 w 1206016"/>
                <a:gd name="connsiteY5" fmla="*/ 529449 h 998872"/>
                <a:gd name="connsiteX6" fmla="*/ 1065053 w 1206016"/>
                <a:gd name="connsiteY6" fmla="*/ 791040 h 998872"/>
                <a:gd name="connsiteX7" fmla="*/ 557053 w 1206016"/>
                <a:gd name="connsiteY7" fmla="*/ 997415 h 998872"/>
                <a:gd name="connsiteX8" fmla="*/ 88899 w 1206016"/>
                <a:gd name="connsiteY8" fmla="*/ 685464 h 998872"/>
                <a:gd name="connsiteX9" fmla="*/ 0 w 1206016"/>
                <a:gd name="connsiteY9" fmla="*/ 501313 h 998872"/>
                <a:gd name="connsiteX10" fmla="*/ 42703 w 1206016"/>
                <a:gd name="connsiteY10" fmla="*/ 356065 h 998872"/>
                <a:gd name="connsiteX11" fmla="*/ 331628 w 1206016"/>
                <a:gd name="connsiteY11" fmla="*/ 76665 h 998872"/>
                <a:gd name="connsiteX0" fmla="*/ 331628 w 1206016"/>
                <a:gd name="connsiteY0" fmla="*/ 76665 h 998872"/>
                <a:gd name="connsiteX1" fmla="*/ 515561 w 1206016"/>
                <a:gd name="connsiteY1" fmla="*/ 21449 h 998872"/>
                <a:gd name="connsiteX2" fmla="*/ 725328 w 1206016"/>
                <a:gd name="connsiteY2" fmla="*/ 9990 h 998872"/>
                <a:gd name="connsiteX3" fmla="*/ 1077753 w 1206016"/>
                <a:gd name="connsiteY3" fmla="*/ 162390 h 998872"/>
                <a:gd name="connsiteX4" fmla="*/ 1198185 w 1206016"/>
                <a:gd name="connsiteY4" fmla="*/ 335775 h 998872"/>
                <a:gd name="connsiteX5" fmla="*/ 1179136 w 1206016"/>
                <a:gd name="connsiteY5" fmla="*/ 529449 h 998872"/>
                <a:gd name="connsiteX6" fmla="*/ 1065053 w 1206016"/>
                <a:gd name="connsiteY6" fmla="*/ 791040 h 998872"/>
                <a:gd name="connsiteX7" fmla="*/ 557053 w 1206016"/>
                <a:gd name="connsiteY7" fmla="*/ 997415 h 998872"/>
                <a:gd name="connsiteX8" fmla="*/ 88899 w 1206016"/>
                <a:gd name="connsiteY8" fmla="*/ 685464 h 998872"/>
                <a:gd name="connsiteX9" fmla="*/ 0 w 1206016"/>
                <a:gd name="connsiteY9" fmla="*/ 501313 h 998872"/>
                <a:gd name="connsiteX10" fmla="*/ 42703 w 1206016"/>
                <a:gd name="connsiteY10" fmla="*/ 356065 h 998872"/>
                <a:gd name="connsiteX11" fmla="*/ 331628 w 1206016"/>
                <a:gd name="connsiteY11" fmla="*/ 76665 h 998872"/>
                <a:gd name="connsiteX0" fmla="*/ 331628 w 1206016"/>
                <a:gd name="connsiteY0" fmla="*/ 76665 h 998596"/>
                <a:gd name="connsiteX1" fmla="*/ 515561 w 1206016"/>
                <a:gd name="connsiteY1" fmla="*/ 21449 h 998596"/>
                <a:gd name="connsiteX2" fmla="*/ 725328 w 1206016"/>
                <a:gd name="connsiteY2" fmla="*/ 9990 h 998596"/>
                <a:gd name="connsiteX3" fmla="*/ 1077753 w 1206016"/>
                <a:gd name="connsiteY3" fmla="*/ 162390 h 998596"/>
                <a:gd name="connsiteX4" fmla="*/ 1198185 w 1206016"/>
                <a:gd name="connsiteY4" fmla="*/ 335775 h 998596"/>
                <a:gd name="connsiteX5" fmla="*/ 1179136 w 1206016"/>
                <a:gd name="connsiteY5" fmla="*/ 529449 h 998596"/>
                <a:gd name="connsiteX6" fmla="*/ 1065053 w 1206016"/>
                <a:gd name="connsiteY6" fmla="*/ 791040 h 998596"/>
                <a:gd name="connsiteX7" fmla="*/ 557053 w 1206016"/>
                <a:gd name="connsiteY7" fmla="*/ 997415 h 998596"/>
                <a:gd name="connsiteX8" fmla="*/ 88899 w 1206016"/>
                <a:gd name="connsiteY8" fmla="*/ 685464 h 998596"/>
                <a:gd name="connsiteX9" fmla="*/ 0 w 1206016"/>
                <a:gd name="connsiteY9" fmla="*/ 501313 h 998596"/>
                <a:gd name="connsiteX10" fmla="*/ 42703 w 1206016"/>
                <a:gd name="connsiteY10" fmla="*/ 356065 h 998596"/>
                <a:gd name="connsiteX11" fmla="*/ 331628 w 1206016"/>
                <a:gd name="connsiteY11" fmla="*/ 76665 h 998596"/>
                <a:gd name="connsiteX0" fmla="*/ 331628 w 1206016"/>
                <a:gd name="connsiteY0" fmla="*/ 77671 h 999602"/>
                <a:gd name="connsiteX1" fmla="*/ 534611 w 1206016"/>
                <a:gd name="connsiteY1" fmla="*/ 19280 h 999602"/>
                <a:gd name="connsiteX2" fmla="*/ 725328 w 1206016"/>
                <a:gd name="connsiteY2" fmla="*/ 10996 h 999602"/>
                <a:gd name="connsiteX3" fmla="*/ 1077753 w 1206016"/>
                <a:gd name="connsiteY3" fmla="*/ 163396 h 999602"/>
                <a:gd name="connsiteX4" fmla="*/ 1198185 w 1206016"/>
                <a:gd name="connsiteY4" fmla="*/ 336781 h 999602"/>
                <a:gd name="connsiteX5" fmla="*/ 1179136 w 1206016"/>
                <a:gd name="connsiteY5" fmla="*/ 530455 h 999602"/>
                <a:gd name="connsiteX6" fmla="*/ 1065053 w 1206016"/>
                <a:gd name="connsiteY6" fmla="*/ 792046 h 999602"/>
                <a:gd name="connsiteX7" fmla="*/ 557053 w 1206016"/>
                <a:gd name="connsiteY7" fmla="*/ 998421 h 999602"/>
                <a:gd name="connsiteX8" fmla="*/ 88899 w 1206016"/>
                <a:gd name="connsiteY8" fmla="*/ 686470 h 999602"/>
                <a:gd name="connsiteX9" fmla="*/ 0 w 1206016"/>
                <a:gd name="connsiteY9" fmla="*/ 502319 h 999602"/>
                <a:gd name="connsiteX10" fmla="*/ 42703 w 1206016"/>
                <a:gd name="connsiteY10" fmla="*/ 357071 h 999602"/>
                <a:gd name="connsiteX11" fmla="*/ 331628 w 1206016"/>
                <a:gd name="connsiteY11" fmla="*/ 77671 h 999602"/>
                <a:gd name="connsiteX0" fmla="*/ 331628 w 1206016"/>
                <a:gd name="connsiteY0" fmla="*/ 82945 h 1004876"/>
                <a:gd name="connsiteX1" fmla="*/ 613986 w 1206016"/>
                <a:gd name="connsiteY1" fmla="*/ 11854 h 1004876"/>
                <a:gd name="connsiteX2" fmla="*/ 725328 w 1206016"/>
                <a:gd name="connsiteY2" fmla="*/ 16270 h 1004876"/>
                <a:gd name="connsiteX3" fmla="*/ 1077753 w 1206016"/>
                <a:gd name="connsiteY3" fmla="*/ 168670 h 1004876"/>
                <a:gd name="connsiteX4" fmla="*/ 1198185 w 1206016"/>
                <a:gd name="connsiteY4" fmla="*/ 342055 h 1004876"/>
                <a:gd name="connsiteX5" fmla="*/ 1179136 w 1206016"/>
                <a:gd name="connsiteY5" fmla="*/ 535729 h 1004876"/>
                <a:gd name="connsiteX6" fmla="*/ 1065053 w 1206016"/>
                <a:gd name="connsiteY6" fmla="*/ 797320 h 1004876"/>
                <a:gd name="connsiteX7" fmla="*/ 557053 w 1206016"/>
                <a:gd name="connsiteY7" fmla="*/ 1003695 h 1004876"/>
                <a:gd name="connsiteX8" fmla="*/ 88899 w 1206016"/>
                <a:gd name="connsiteY8" fmla="*/ 691744 h 1004876"/>
                <a:gd name="connsiteX9" fmla="*/ 0 w 1206016"/>
                <a:gd name="connsiteY9" fmla="*/ 507593 h 1004876"/>
                <a:gd name="connsiteX10" fmla="*/ 42703 w 1206016"/>
                <a:gd name="connsiteY10" fmla="*/ 362345 h 1004876"/>
                <a:gd name="connsiteX11" fmla="*/ 331628 w 1206016"/>
                <a:gd name="connsiteY11" fmla="*/ 82945 h 1004876"/>
                <a:gd name="connsiteX0" fmla="*/ 331628 w 1206016"/>
                <a:gd name="connsiteY0" fmla="*/ 79148 h 1001079"/>
                <a:gd name="connsiteX1" fmla="*/ 613986 w 1206016"/>
                <a:gd name="connsiteY1" fmla="*/ 8057 h 1001079"/>
                <a:gd name="connsiteX2" fmla="*/ 725328 w 1206016"/>
                <a:gd name="connsiteY2" fmla="*/ 12473 h 1001079"/>
                <a:gd name="connsiteX3" fmla="*/ 1077753 w 1206016"/>
                <a:gd name="connsiteY3" fmla="*/ 164873 h 1001079"/>
                <a:gd name="connsiteX4" fmla="*/ 1198185 w 1206016"/>
                <a:gd name="connsiteY4" fmla="*/ 338258 h 1001079"/>
                <a:gd name="connsiteX5" fmla="*/ 1179136 w 1206016"/>
                <a:gd name="connsiteY5" fmla="*/ 531932 h 1001079"/>
                <a:gd name="connsiteX6" fmla="*/ 1065053 w 1206016"/>
                <a:gd name="connsiteY6" fmla="*/ 793523 h 1001079"/>
                <a:gd name="connsiteX7" fmla="*/ 557053 w 1206016"/>
                <a:gd name="connsiteY7" fmla="*/ 999898 h 1001079"/>
                <a:gd name="connsiteX8" fmla="*/ 88899 w 1206016"/>
                <a:gd name="connsiteY8" fmla="*/ 687947 h 1001079"/>
                <a:gd name="connsiteX9" fmla="*/ 0 w 1206016"/>
                <a:gd name="connsiteY9" fmla="*/ 503796 h 1001079"/>
                <a:gd name="connsiteX10" fmla="*/ 42703 w 1206016"/>
                <a:gd name="connsiteY10" fmla="*/ 358548 h 1001079"/>
                <a:gd name="connsiteX11" fmla="*/ 331628 w 1206016"/>
                <a:gd name="connsiteY11" fmla="*/ 79148 h 1001079"/>
                <a:gd name="connsiteX0" fmla="*/ 331628 w 1206016"/>
                <a:gd name="connsiteY0" fmla="*/ 72222 h 994153"/>
                <a:gd name="connsiteX1" fmla="*/ 613986 w 1206016"/>
                <a:gd name="connsiteY1" fmla="*/ 1131 h 994153"/>
                <a:gd name="connsiteX2" fmla="*/ 725328 w 1206016"/>
                <a:gd name="connsiteY2" fmla="*/ 5547 h 994153"/>
                <a:gd name="connsiteX3" fmla="*/ 1077753 w 1206016"/>
                <a:gd name="connsiteY3" fmla="*/ 157947 h 994153"/>
                <a:gd name="connsiteX4" fmla="*/ 1198185 w 1206016"/>
                <a:gd name="connsiteY4" fmla="*/ 331332 h 994153"/>
                <a:gd name="connsiteX5" fmla="*/ 1179136 w 1206016"/>
                <a:gd name="connsiteY5" fmla="*/ 525006 h 994153"/>
                <a:gd name="connsiteX6" fmla="*/ 1065053 w 1206016"/>
                <a:gd name="connsiteY6" fmla="*/ 786597 h 994153"/>
                <a:gd name="connsiteX7" fmla="*/ 557053 w 1206016"/>
                <a:gd name="connsiteY7" fmla="*/ 992972 h 994153"/>
                <a:gd name="connsiteX8" fmla="*/ 88899 w 1206016"/>
                <a:gd name="connsiteY8" fmla="*/ 681021 h 994153"/>
                <a:gd name="connsiteX9" fmla="*/ 0 w 1206016"/>
                <a:gd name="connsiteY9" fmla="*/ 496870 h 994153"/>
                <a:gd name="connsiteX10" fmla="*/ 42703 w 1206016"/>
                <a:gd name="connsiteY10" fmla="*/ 351622 h 994153"/>
                <a:gd name="connsiteX11" fmla="*/ 331628 w 1206016"/>
                <a:gd name="connsiteY11" fmla="*/ 72222 h 994153"/>
                <a:gd name="connsiteX0" fmla="*/ 331628 w 1206016"/>
                <a:gd name="connsiteY0" fmla="*/ 72222 h 994153"/>
                <a:gd name="connsiteX1" fmla="*/ 613986 w 1206016"/>
                <a:gd name="connsiteY1" fmla="*/ 1131 h 994153"/>
                <a:gd name="connsiteX2" fmla="*/ 725328 w 1206016"/>
                <a:gd name="connsiteY2" fmla="*/ 5547 h 994153"/>
                <a:gd name="connsiteX3" fmla="*/ 1077753 w 1206016"/>
                <a:gd name="connsiteY3" fmla="*/ 157947 h 994153"/>
                <a:gd name="connsiteX4" fmla="*/ 1198185 w 1206016"/>
                <a:gd name="connsiteY4" fmla="*/ 331332 h 994153"/>
                <a:gd name="connsiteX5" fmla="*/ 1179136 w 1206016"/>
                <a:gd name="connsiteY5" fmla="*/ 525006 h 994153"/>
                <a:gd name="connsiteX6" fmla="*/ 1065053 w 1206016"/>
                <a:gd name="connsiteY6" fmla="*/ 786597 h 994153"/>
                <a:gd name="connsiteX7" fmla="*/ 557053 w 1206016"/>
                <a:gd name="connsiteY7" fmla="*/ 992972 h 994153"/>
                <a:gd name="connsiteX8" fmla="*/ 88899 w 1206016"/>
                <a:gd name="connsiteY8" fmla="*/ 681021 h 994153"/>
                <a:gd name="connsiteX9" fmla="*/ 0 w 1206016"/>
                <a:gd name="connsiteY9" fmla="*/ 496870 h 994153"/>
                <a:gd name="connsiteX10" fmla="*/ 42703 w 1206016"/>
                <a:gd name="connsiteY10" fmla="*/ 351622 h 994153"/>
                <a:gd name="connsiteX11" fmla="*/ 331628 w 1206016"/>
                <a:gd name="connsiteY11" fmla="*/ 72222 h 994153"/>
                <a:gd name="connsiteX0" fmla="*/ 331628 w 1206016"/>
                <a:gd name="connsiteY0" fmla="*/ 72222 h 998310"/>
                <a:gd name="connsiteX1" fmla="*/ 613986 w 1206016"/>
                <a:gd name="connsiteY1" fmla="*/ 1131 h 998310"/>
                <a:gd name="connsiteX2" fmla="*/ 725328 w 1206016"/>
                <a:gd name="connsiteY2" fmla="*/ 5547 h 998310"/>
                <a:gd name="connsiteX3" fmla="*/ 1077753 w 1206016"/>
                <a:gd name="connsiteY3" fmla="*/ 157947 h 998310"/>
                <a:gd name="connsiteX4" fmla="*/ 1198185 w 1206016"/>
                <a:gd name="connsiteY4" fmla="*/ 331332 h 998310"/>
                <a:gd name="connsiteX5" fmla="*/ 1179136 w 1206016"/>
                <a:gd name="connsiteY5" fmla="*/ 525006 h 998310"/>
                <a:gd name="connsiteX6" fmla="*/ 1065053 w 1206016"/>
                <a:gd name="connsiteY6" fmla="*/ 786597 h 998310"/>
                <a:gd name="connsiteX7" fmla="*/ 557053 w 1206016"/>
                <a:gd name="connsiteY7" fmla="*/ 992972 h 998310"/>
                <a:gd name="connsiteX8" fmla="*/ 366334 w 1206016"/>
                <a:gd name="connsiteY8" fmla="*/ 915532 h 998310"/>
                <a:gd name="connsiteX9" fmla="*/ 88899 w 1206016"/>
                <a:gd name="connsiteY9" fmla="*/ 681021 h 998310"/>
                <a:gd name="connsiteX10" fmla="*/ 0 w 1206016"/>
                <a:gd name="connsiteY10" fmla="*/ 496870 h 998310"/>
                <a:gd name="connsiteX11" fmla="*/ 42703 w 1206016"/>
                <a:gd name="connsiteY11" fmla="*/ 351622 h 998310"/>
                <a:gd name="connsiteX12" fmla="*/ 331628 w 1206016"/>
                <a:gd name="connsiteY12" fmla="*/ 72222 h 998310"/>
                <a:gd name="connsiteX0" fmla="*/ 331628 w 1206016"/>
                <a:gd name="connsiteY0" fmla="*/ 72222 h 986790"/>
                <a:gd name="connsiteX1" fmla="*/ 613986 w 1206016"/>
                <a:gd name="connsiteY1" fmla="*/ 1131 h 986790"/>
                <a:gd name="connsiteX2" fmla="*/ 725328 w 1206016"/>
                <a:gd name="connsiteY2" fmla="*/ 5547 h 986790"/>
                <a:gd name="connsiteX3" fmla="*/ 1077753 w 1206016"/>
                <a:gd name="connsiteY3" fmla="*/ 157947 h 986790"/>
                <a:gd name="connsiteX4" fmla="*/ 1198185 w 1206016"/>
                <a:gd name="connsiteY4" fmla="*/ 331332 h 986790"/>
                <a:gd name="connsiteX5" fmla="*/ 1179136 w 1206016"/>
                <a:gd name="connsiteY5" fmla="*/ 525006 h 986790"/>
                <a:gd name="connsiteX6" fmla="*/ 1065053 w 1206016"/>
                <a:gd name="connsiteY6" fmla="*/ 786597 h 986790"/>
                <a:gd name="connsiteX7" fmla="*/ 671353 w 1206016"/>
                <a:gd name="connsiteY7" fmla="*/ 980272 h 986790"/>
                <a:gd name="connsiteX8" fmla="*/ 366334 w 1206016"/>
                <a:gd name="connsiteY8" fmla="*/ 915532 h 986790"/>
                <a:gd name="connsiteX9" fmla="*/ 88899 w 1206016"/>
                <a:gd name="connsiteY9" fmla="*/ 681021 h 986790"/>
                <a:gd name="connsiteX10" fmla="*/ 0 w 1206016"/>
                <a:gd name="connsiteY10" fmla="*/ 496870 h 986790"/>
                <a:gd name="connsiteX11" fmla="*/ 42703 w 1206016"/>
                <a:gd name="connsiteY11" fmla="*/ 351622 h 986790"/>
                <a:gd name="connsiteX12" fmla="*/ 331628 w 1206016"/>
                <a:gd name="connsiteY12" fmla="*/ 72222 h 986790"/>
                <a:gd name="connsiteX0" fmla="*/ 331628 w 1206016"/>
                <a:gd name="connsiteY0" fmla="*/ 72222 h 999317"/>
                <a:gd name="connsiteX1" fmla="*/ 613986 w 1206016"/>
                <a:gd name="connsiteY1" fmla="*/ 1131 h 999317"/>
                <a:gd name="connsiteX2" fmla="*/ 725328 w 1206016"/>
                <a:gd name="connsiteY2" fmla="*/ 5547 h 999317"/>
                <a:gd name="connsiteX3" fmla="*/ 1077753 w 1206016"/>
                <a:gd name="connsiteY3" fmla="*/ 157947 h 999317"/>
                <a:gd name="connsiteX4" fmla="*/ 1198185 w 1206016"/>
                <a:gd name="connsiteY4" fmla="*/ 331332 h 999317"/>
                <a:gd name="connsiteX5" fmla="*/ 1179136 w 1206016"/>
                <a:gd name="connsiteY5" fmla="*/ 525006 h 999317"/>
                <a:gd name="connsiteX6" fmla="*/ 1065053 w 1206016"/>
                <a:gd name="connsiteY6" fmla="*/ 786597 h 999317"/>
                <a:gd name="connsiteX7" fmla="*/ 671353 w 1206016"/>
                <a:gd name="connsiteY7" fmla="*/ 980272 h 999317"/>
                <a:gd name="connsiteX8" fmla="*/ 436184 w 1206016"/>
                <a:gd name="connsiteY8" fmla="*/ 956807 h 999317"/>
                <a:gd name="connsiteX9" fmla="*/ 88899 w 1206016"/>
                <a:gd name="connsiteY9" fmla="*/ 681021 h 999317"/>
                <a:gd name="connsiteX10" fmla="*/ 0 w 1206016"/>
                <a:gd name="connsiteY10" fmla="*/ 496870 h 999317"/>
                <a:gd name="connsiteX11" fmla="*/ 42703 w 1206016"/>
                <a:gd name="connsiteY11" fmla="*/ 351622 h 999317"/>
                <a:gd name="connsiteX12" fmla="*/ 331628 w 1206016"/>
                <a:gd name="connsiteY12" fmla="*/ 72222 h 999317"/>
                <a:gd name="connsiteX0" fmla="*/ 331628 w 1206016"/>
                <a:gd name="connsiteY0" fmla="*/ 72222 h 995676"/>
                <a:gd name="connsiteX1" fmla="*/ 613986 w 1206016"/>
                <a:gd name="connsiteY1" fmla="*/ 1131 h 995676"/>
                <a:gd name="connsiteX2" fmla="*/ 725328 w 1206016"/>
                <a:gd name="connsiteY2" fmla="*/ 5547 h 995676"/>
                <a:gd name="connsiteX3" fmla="*/ 1077753 w 1206016"/>
                <a:gd name="connsiteY3" fmla="*/ 157947 h 995676"/>
                <a:gd name="connsiteX4" fmla="*/ 1198185 w 1206016"/>
                <a:gd name="connsiteY4" fmla="*/ 331332 h 995676"/>
                <a:gd name="connsiteX5" fmla="*/ 1179136 w 1206016"/>
                <a:gd name="connsiteY5" fmla="*/ 525006 h 995676"/>
                <a:gd name="connsiteX6" fmla="*/ 1065053 w 1206016"/>
                <a:gd name="connsiteY6" fmla="*/ 786597 h 995676"/>
                <a:gd name="connsiteX7" fmla="*/ 671353 w 1206016"/>
                <a:gd name="connsiteY7" fmla="*/ 980272 h 995676"/>
                <a:gd name="connsiteX8" fmla="*/ 436184 w 1206016"/>
                <a:gd name="connsiteY8" fmla="*/ 956807 h 995676"/>
                <a:gd name="connsiteX9" fmla="*/ 88899 w 1206016"/>
                <a:gd name="connsiteY9" fmla="*/ 681021 h 995676"/>
                <a:gd name="connsiteX10" fmla="*/ 0 w 1206016"/>
                <a:gd name="connsiteY10" fmla="*/ 496870 h 995676"/>
                <a:gd name="connsiteX11" fmla="*/ 42703 w 1206016"/>
                <a:gd name="connsiteY11" fmla="*/ 351622 h 995676"/>
                <a:gd name="connsiteX12" fmla="*/ 331628 w 1206016"/>
                <a:gd name="connsiteY12" fmla="*/ 72222 h 995676"/>
                <a:gd name="connsiteX0" fmla="*/ 331628 w 1206016"/>
                <a:gd name="connsiteY0" fmla="*/ 72222 h 991493"/>
                <a:gd name="connsiteX1" fmla="*/ 613986 w 1206016"/>
                <a:gd name="connsiteY1" fmla="*/ 1131 h 991493"/>
                <a:gd name="connsiteX2" fmla="*/ 725328 w 1206016"/>
                <a:gd name="connsiteY2" fmla="*/ 5547 h 991493"/>
                <a:gd name="connsiteX3" fmla="*/ 1077753 w 1206016"/>
                <a:gd name="connsiteY3" fmla="*/ 157947 h 991493"/>
                <a:gd name="connsiteX4" fmla="*/ 1198185 w 1206016"/>
                <a:gd name="connsiteY4" fmla="*/ 331332 h 991493"/>
                <a:gd name="connsiteX5" fmla="*/ 1179136 w 1206016"/>
                <a:gd name="connsiteY5" fmla="*/ 525006 h 991493"/>
                <a:gd name="connsiteX6" fmla="*/ 1065053 w 1206016"/>
                <a:gd name="connsiteY6" fmla="*/ 786597 h 991493"/>
                <a:gd name="connsiteX7" fmla="*/ 671353 w 1206016"/>
                <a:gd name="connsiteY7" fmla="*/ 980272 h 991493"/>
                <a:gd name="connsiteX8" fmla="*/ 436184 w 1206016"/>
                <a:gd name="connsiteY8" fmla="*/ 956807 h 991493"/>
                <a:gd name="connsiteX9" fmla="*/ 88899 w 1206016"/>
                <a:gd name="connsiteY9" fmla="*/ 681021 h 991493"/>
                <a:gd name="connsiteX10" fmla="*/ 0 w 1206016"/>
                <a:gd name="connsiteY10" fmla="*/ 496870 h 991493"/>
                <a:gd name="connsiteX11" fmla="*/ 42703 w 1206016"/>
                <a:gd name="connsiteY11" fmla="*/ 351622 h 991493"/>
                <a:gd name="connsiteX12" fmla="*/ 331628 w 1206016"/>
                <a:gd name="connsiteY12" fmla="*/ 72222 h 991493"/>
                <a:gd name="connsiteX0" fmla="*/ 331628 w 1206016"/>
                <a:gd name="connsiteY0" fmla="*/ 72222 h 990661"/>
                <a:gd name="connsiteX1" fmla="*/ 613986 w 1206016"/>
                <a:gd name="connsiteY1" fmla="*/ 1131 h 990661"/>
                <a:gd name="connsiteX2" fmla="*/ 725328 w 1206016"/>
                <a:gd name="connsiteY2" fmla="*/ 5547 h 990661"/>
                <a:gd name="connsiteX3" fmla="*/ 1077753 w 1206016"/>
                <a:gd name="connsiteY3" fmla="*/ 157947 h 990661"/>
                <a:gd name="connsiteX4" fmla="*/ 1198185 w 1206016"/>
                <a:gd name="connsiteY4" fmla="*/ 331332 h 990661"/>
                <a:gd name="connsiteX5" fmla="*/ 1179136 w 1206016"/>
                <a:gd name="connsiteY5" fmla="*/ 525006 h 990661"/>
                <a:gd name="connsiteX6" fmla="*/ 1065053 w 1206016"/>
                <a:gd name="connsiteY6" fmla="*/ 786597 h 990661"/>
                <a:gd name="connsiteX7" fmla="*/ 671353 w 1206016"/>
                <a:gd name="connsiteY7" fmla="*/ 980272 h 990661"/>
                <a:gd name="connsiteX8" fmla="*/ 436184 w 1206016"/>
                <a:gd name="connsiteY8" fmla="*/ 956807 h 990661"/>
                <a:gd name="connsiteX9" fmla="*/ 88899 w 1206016"/>
                <a:gd name="connsiteY9" fmla="*/ 681021 h 990661"/>
                <a:gd name="connsiteX10" fmla="*/ 0 w 1206016"/>
                <a:gd name="connsiteY10" fmla="*/ 496870 h 990661"/>
                <a:gd name="connsiteX11" fmla="*/ 42703 w 1206016"/>
                <a:gd name="connsiteY11" fmla="*/ 351622 h 990661"/>
                <a:gd name="connsiteX12" fmla="*/ 331628 w 1206016"/>
                <a:gd name="connsiteY12" fmla="*/ 72222 h 990661"/>
                <a:gd name="connsiteX0" fmla="*/ 331628 w 1206016"/>
                <a:gd name="connsiteY0" fmla="*/ 72222 h 990661"/>
                <a:gd name="connsiteX1" fmla="*/ 613986 w 1206016"/>
                <a:gd name="connsiteY1" fmla="*/ 1131 h 990661"/>
                <a:gd name="connsiteX2" fmla="*/ 725328 w 1206016"/>
                <a:gd name="connsiteY2" fmla="*/ 5547 h 990661"/>
                <a:gd name="connsiteX3" fmla="*/ 1077753 w 1206016"/>
                <a:gd name="connsiteY3" fmla="*/ 157947 h 990661"/>
                <a:gd name="connsiteX4" fmla="*/ 1198185 w 1206016"/>
                <a:gd name="connsiteY4" fmla="*/ 331332 h 990661"/>
                <a:gd name="connsiteX5" fmla="*/ 1179136 w 1206016"/>
                <a:gd name="connsiteY5" fmla="*/ 525006 h 990661"/>
                <a:gd name="connsiteX6" fmla="*/ 1065053 w 1206016"/>
                <a:gd name="connsiteY6" fmla="*/ 786597 h 990661"/>
                <a:gd name="connsiteX7" fmla="*/ 671353 w 1206016"/>
                <a:gd name="connsiteY7" fmla="*/ 980272 h 990661"/>
                <a:gd name="connsiteX8" fmla="*/ 436184 w 1206016"/>
                <a:gd name="connsiteY8" fmla="*/ 956807 h 990661"/>
                <a:gd name="connsiteX9" fmla="*/ 88899 w 1206016"/>
                <a:gd name="connsiteY9" fmla="*/ 681021 h 990661"/>
                <a:gd name="connsiteX10" fmla="*/ 0 w 1206016"/>
                <a:gd name="connsiteY10" fmla="*/ 496870 h 990661"/>
                <a:gd name="connsiteX11" fmla="*/ 42703 w 1206016"/>
                <a:gd name="connsiteY11" fmla="*/ 351622 h 990661"/>
                <a:gd name="connsiteX12" fmla="*/ 331628 w 1206016"/>
                <a:gd name="connsiteY12" fmla="*/ 72222 h 990661"/>
                <a:gd name="connsiteX0" fmla="*/ 331628 w 1203967"/>
                <a:gd name="connsiteY0" fmla="*/ 72222 h 990661"/>
                <a:gd name="connsiteX1" fmla="*/ 613986 w 1203967"/>
                <a:gd name="connsiteY1" fmla="*/ 1131 h 990661"/>
                <a:gd name="connsiteX2" fmla="*/ 725328 w 1203967"/>
                <a:gd name="connsiteY2" fmla="*/ 5547 h 990661"/>
                <a:gd name="connsiteX3" fmla="*/ 1077753 w 1203967"/>
                <a:gd name="connsiteY3" fmla="*/ 157947 h 990661"/>
                <a:gd name="connsiteX4" fmla="*/ 1198185 w 1203967"/>
                <a:gd name="connsiteY4" fmla="*/ 331332 h 990661"/>
                <a:gd name="connsiteX5" fmla="*/ 1179136 w 1203967"/>
                <a:gd name="connsiteY5" fmla="*/ 525006 h 990661"/>
                <a:gd name="connsiteX6" fmla="*/ 1160084 w 1203967"/>
                <a:gd name="connsiteY6" fmla="*/ 601207 h 990661"/>
                <a:gd name="connsiteX7" fmla="*/ 1065053 w 1203967"/>
                <a:gd name="connsiteY7" fmla="*/ 786597 h 990661"/>
                <a:gd name="connsiteX8" fmla="*/ 671353 w 1203967"/>
                <a:gd name="connsiteY8" fmla="*/ 980272 h 990661"/>
                <a:gd name="connsiteX9" fmla="*/ 436184 w 1203967"/>
                <a:gd name="connsiteY9" fmla="*/ 956807 h 990661"/>
                <a:gd name="connsiteX10" fmla="*/ 88899 w 1203967"/>
                <a:gd name="connsiteY10" fmla="*/ 681021 h 990661"/>
                <a:gd name="connsiteX11" fmla="*/ 0 w 1203967"/>
                <a:gd name="connsiteY11" fmla="*/ 496870 h 990661"/>
                <a:gd name="connsiteX12" fmla="*/ 42703 w 1203967"/>
                <a:gd name="connsiteY12" fmla="*/ 351622 h 990661"/>
                <a:gd name="connsiteX13" fmla="*/ 331628 w 1203967"/>
                <a:gd name="connsiteY13" fmla="*/ 72222 h 990661"/>
                <a:gd name="connsiteX0" fmla="*/ 331628 w 1203967"/>
                <a:gd name="connsiteY0" fmla="*/ 72222 h 990661"/>
                <a:gd name="connsiteX1" fmla="*/ 613986 w 1203967"/>
                <a:gd name="connsiteY1" fmla="*/ 1131 h 990661"/>
                <a:gd name="connsiteX2" fmla="*/ 725328 w 1203967"/>
                <a:gd name="connsiteY2" fmla="*/ 5547 h 990661"/>
                <a:gd name="connsiteX3" fmla="*/ 1077753 w 1203967"/>
                <a:gd name="connsiteY3" fmla="*/ 157947 h 990661"/>
                <a:gd name="connsiteX4" fmla="*/ 1198185 w 1203967"/>
                <a:gd name="connsiteY4" fmla="*/ 331332 h 990661"/>
                <a:gd name="connsiteX5" fmla="*/ 1179136 w 1203967"/>
                <a:gd name="connsiteY5" fmla="*/ 525006 h 990661"/>
                <a:gd name="connsiteX6" fmla="*/ 1115634 w 1203967"/>
                <a:gd name="connsiteY6" fmla="*/ 690107 h 990661"/>
                <a:gd name="connsiteX7" fmla="*/ 1065053 w 1203967"/>
                <a:gd name="connsiteY7" fmla="*/ 786597 h 990661"/>
                <a:gd name="connsiteX8" fmla="*/ 671353 w 1203967"/>
                <a:gd name="connsiteY8" fmla="*/ 980272 h 990661"/>
                <a:gd name="connsiteX9" fmla="*/ 436184 w 1203967"/>
                <a:gd name="connsiteY9" fmla="*/ 956807 h 990661"/>
                <a:gd name="connsiteX10" fmla="*/ 88899 w 1203967"/>
                <a:gd name="connsiteY10" fmla="*/ 681021 h 990661"/>
                <a:gd name="connsiteX11" fmla="*/ 0 w 1203967"/>
                <a:gd name="connsiteY11" fmla="*/ 496870 h 990661"/>
                <a:gd name="connsiteX12" fmla="*/ 42703 w 1203967"/>
                <a:gd name="connsiteY12" fmla="*/ 351622 h 990661"/>
                <a:gd name="connsiteX13" fmla="*/ 331628 w 1203967"/>
                <a:gd name="connsiteY13" fmla="*/ 72222 h 990661"/>
                <a:gd name="connsiteX0" fmla="*/ 331628 w 1203967"/>
                <a:gd name="connsiteY0" fmla="*/ 72222 h 990661"/>
                <a:gd name="connsiteX1" fmla="*/ 613986 w 1203967"/>
                <a:gd name="connsiteY1" fmla="*/ 1131 h 990661"/>
                <a:gd name="connsiteX2" fmla="*/ 725328 w 1203967"/>
                <a:gd name="connsiteY2" fmla="*/ 5547 h 990661"/>
                <a:gd name="connsiteX3" fmla="*/ 1077753 w 1203967"/>
                <a:gd name="connsiteY3" fmla="*/ 157947 h 990661"/>
                <a:gd name="connsiteX4" fmla="*/ 1198185 w 1203967"/>
                <a:gd name="connsiteY4" fmla="*/ 331332 h 990661"/>
                <a:gd name="connsiteX5" fmla="*/ 1179136 w 1203967"/>
                <a:gd name="connsiteY5" fmla="*/ 525006 h 990661"/>
                <a:gd name="connsiteX6" fmla="*/ 1115634 w 1203967"/>
                <a:gd name="connsiteY6" fmla="*/ 690107 h 990661"/>
                <a:gd name="connsiteX7" fmla="*/ 1065053 w 1203967"/>
                <a:gd name="connsiteY7" fmla="*/ 786597 h 990661"/>
                <a:gd name="connsiteX8" fmla="*/ 671353 w 1203967"/>
                <a:gd name="connsiteY8" fmla="*/ 980272 h 990661"/>
                <a:gd name="connsiteX9" fmla="*/ 436184 w 1203967"/>
                <a:gd name="connsiteY9" fmla="*/ 956807 h 990661"/>
                <a:gd name="connsiteX10" fmla="*/ 88899 w 1203967"/>
                <a:gd name="connsiteY10" fmla="*/ 681021 h 990661"/>
                <a:gd name="connsiteX11" fmla="*/ 0 w 1203967"/>
                <a:gd name="connsiteY11" fmla="*/ 496870 h 990661"/>
                <a:gd name="connsiteX12" fmla="*/ 42703 w 1203967"/>
                <a:gd name="connsiteY12" fmla="*/ 351622 h 990661"/>
                <a:gd name="connsiteX13" fmla="*/ 331628 w 1203967"/>
                <a:gd name="connsiteY13" fmla="*/ 72222 h 990661"/>
                <a:gd name="connsiteX0" fmla="*/ 331628 w 1203967"/>
                <a:gd name="connsiteY0" fmla="*/ 72222 h 995110"/>
                <a:gd name="connsiteX1" fmla="*/ 613986 w 1203967"/>
                <a:gd name="connsiteY1" fmla="*/ 1131 h 995110"/>
                <a:gd name="connsiteX2" fmla="*/ 725328 w 1203967"/>
                <a:gd name="connsiteY2" fmla="*/ 5547 h 995110"/>
                <a:gd name="connsiteX3" fmla="*/ 1077753 w 1203967"/>
                <a:gd name="connsiteY3" fmla="*/ 157947 h 995110"/>
                <a:gd name="connsiteX4" fmla="*/ 1198185 w 1203967"/>
                <a:gd name="connsiteY4" fmla="*/ 331332 h 995110"/>
                <a:gd name="connsiteX5" fmla="*/ 1179136 w 1203967"/>
                <a:gd name="connsiteY5" fmla="*/ 525006 h 995110"/>
                <a:gd name="connsiteX6" fmla="*/ 1115634 w 1203967"/>
                <a:gd name="connsiteY6" fmla="*/ 690107 h 995110"/>
                <a:gd name="connsiteX7" fmla="*/ 1058703 w 1203967"/>
                <a:gd name="connsiteY7" fmla="*/ 783422 h 995110"/>
                <a:gd name="connsiteX8" fmla="*/ 671353 w 1203967"/>
                <a:gd name="connsiteY8" fmla="*/ 980272 h 995110"/>
                <a:gd name="connsiteX9" fmla="*/ 436184 w 1203967"/>
                <a:gd name="connsiteY9" fmla="*/ 956807 h 995110"/>
                <a:gd name="connsiteX10" fmla="*/ 88899 w 1203967"/>
                <a:gd name="connsiteY10" fmla="*/ 681021 h 995110"/>
                <a:gd name="connsiteX11" fmla="*/ 0 w 1203967"/>
                <a:gd name="connsiteY11" fmla="*/ 496870 h 995110"/>
                <a:gd name="connsiteX12" fmla="*/ 42703 w 1203967"/>
                <a:gd name="connsiteY12" fmla="*/ 351622 h 995110"/>
                <a:gd name="connsiteX13" fmla="*/ 331628 w 1203967"/>
                <a:gd name="connsiteY13" fmla="*/ 72222 h 995110"/>
                <a:gd name="connsiteX0" fmla="*/ 331628 w 1203967"/>
                <a:gd name="connsiteY0" fmla="*/ 72222 h 995110"/>
                <a:gd name="connsiteX1" fmla="*/ 613986 w 1203967"/>
                <a:gd name="connsiteY1" fmla="*/ 1131 h 995110"/>
                <a:gd name="connsiteX2" fmla="*/ 725328 w 1203967"/>
                <a:gd name="connsiteY2" fmla="*/ 5547 h 995110"/>
                <a:gd name="connsiteX3" fmla="*/ 1077753 w 1203967"/>
                <a:gd name="connsiteY3" fmla="*/ 157947 h 995110"/>
                <a:gd name="connsiteX4" fmla="*/ 1198185 w 1203967"/>
                <a:gd name="connsiteY4" fmla="*/ 331332 h 995110"/>
                <a:gd name="connsiteX5" fmla="*/ 1179136 w 1203967"/>
                <a:gd name="connsiteY5" fmla="*/ 525006 h 995110"/>
                <a:gd name="connsiteX6" fmla="*/ 1115634 w 1203967"/>
                <a:gd name="connsiteY6" fmla="*/ 690107 h 995110"/>
                <a:gd name="connsiteX7" fmla="*/ 1058703 w 1203967"/>
                <a:gd name="connsiteY7" fmla="*/ 783422 h 995110"/>
                <a:gd name="connsiteX8" fmla="*/ 671353 w 1203967"/>
                <a:gd name="connsiteY8" fmla="*/ 980272 h 995110"/>
                <a:gd name="connsiteX9" fmla="*/ 436184 w 1203967"/>
                <a:gd name="connsiteY9" fmla="*/ 956807 h 995110"/>
                <a:gd name="connsiteX10" fmla="*/ 88899 w 1203967"/>
                <a:gd name="connsiteY10" fmla="*/ 681021 h 995110"/>
                <a:gd name="connsiteX11" fmla="*/ 0 w 1203967"/>
                <a:gd name="connsiteY11" fmla="*/ 496870 h 995110"/>
                <a:gd name="connsiteX12" fmla="*/ 42703 w 1203967"/>
                <a:gd name="connsiteY12" fmla="*/ 351622 h 995110"/>
                <a:gd name="connsiteX13" fmla="*/ 331628 w 1203967"/>
                <a:gd name="connsiteY13" fmla="*/ 72222 h 995110"/>
                <a:gd name="connsiteX0" fmla="*/ 331628 w 1203967"/>
                <a:gd name="connsiteY0" fmla="*/ 72222 h 995110"/>
                <a:gd name="connsiteX1" fmla="*/ 613986 w 1203967"/>
                <a:gd name="connsiteY1" fmla="*/ 1131 h 995110"/>
                <a:gd name="connsiteX2" fmla="*/ 725328 w 1203967"/>
                <a:gd name="connsiteY2" fmla="*/ 5547 h 995110"/>
                <a:gd name="connsiteX3" fmla="*/ 1077753 w 1203967"/>
                <a:gd name="connsiteY3" fmla="*/ 157947 h 995110"/>
                <a:gd name="connsiteX4" fmla="*/ 1198185 w 1203967"/>
                <a:gd name="connsiteY4" fmla="*/ 331332 h 995110"/>
                <a:gd name="connsiteX5" fmla="*/ 1179136 w 1203967"/>
                <a:gd name="connsiteY5" fmla="*/ 525006 h 995110"/>
                <a:gd name="connsiteX6" fmla="*/ 1115634 w 1203967"/>
                <a:gd name="connsiteY6" fmla="*/ 690107 h 995110"/>
                <a:gd name="connsiteX7" fmla="*/ 1058703 w 1203967"/>
                <a:gd name="connsiteY7" fmla="*/ 783422 h 995110"/>
                <a:gd name="connsiteX8" fmla="*/ 671353 w 1203967"/>
                <a:gd name="connsiteY8" fmla="*/ 980272 h 995110"/>
                <a:gd name="connsiteX9" fmla="*/ 436184 w 1203967"/>
                <a:gd name="connsiteY9" fmla="*/ 956807 h 995110"/>
                <a:gd name="connsiteX10" fmla="*/ 88899 w 1203967"/>
                <a:gd name="connsiteY10" fmla="*/ 681021 h 995110"/>
                <a:gd name="connsiteX11" fmla="*/ 0 w 1203967"/>
                <a:gd name="connsiteY11" fmla="*/ 496870 h 995110"/>
                <a:gd name="connsiteX12" fmla="*/ 42703 w 1203967"/>
                <a:gd name="connsiteY12" fmla="*/ 351622 h 995110"/>
                <a:gd name="connsiteX13" fmla="*/ 331628 w 1203967"/>
                <a:gd name="connsiteY13" fmla="*/ 72222 h 995110"/>
                <a:gd name="connsiteX0" fmla="*/ 331628 w 1203967"/>
                <a:gd name="connsiteY0" fmla="*/ 72222 h 995110"/>
                <a:gd name="connsiteX1" fmla="*/ 613986 w 1203967"/>
                <a:gd name="connsiteY1" fmla="*/ 1131 h 995110"/>
                <a:gd name="connsiteX2" fmla="*/ 725328 w 1203967"/>
                <a:gd name="connsiteY2" fmla="*/ 5547 h 995110"/>
                <a:gd name="connsiteX3" fmla="*/ 1077753 w 1203967"/>
                <a:gd name="connsiteY3" fmla="*/ 157947 h 995110"/>
                <a:gd name="connsiteX4" fmla="*/ 1198185 w 1203967"/>
                <a:gd name="connsiteY4" fmla="*/ 331332 h 995110"/>
                <a:gd name="connsiteX5" fmla="*/ 1179136 w 1203967"/>
                <a:gd name="connsiteY5" fmla="*/ 525006 h 995110"/>
                <a:gd name="connsiteX6" fmla="*/ 1115634 w 1203967"/>
                <a:gd name="connsiteY6" fmla="*/ 690107 h 995110"/>
                <a:gd name="connsiteX7" fmla="*/ 1058703 w 1203967"/>
                <a:gd name="connsiteY7" fmla="*/ 783422 h 995110"/>
                <a:gd name="connsiteX8" fmla="*/ 671353 w 1203967"/>
                <a:gd name="connsiteY8" fmla="*/ 980272 h 995110"/>
                <a:gd name="connsiteX9" fmla="*/ 436184 w 1203967"/>
                <a:gd name="connsiteY9" fmla="*/ 956807 h 995110"/>
                <a:gd name="connsiteX10" fmla="*/ 88899 w 1203967"/>
                <a:gd name="connsiteY10" fmla="*/ 681021 h 995110"/>
                <a:gd name="connsiteX11" fmla="*/ 0 w 1203967"/>
                <a:gd name="connsiteY11" fmla="*/ 496870 h 995110"/>
                <a:gd name="connsiteX12" fmla="*/ 42703 w 1203967"/>
                <a:gd name="connsiteY12" fmla="*/ 351622 h 995110"/>
                <a:gd name="connsiteX13" fmla="*/ 331628 w 1203967"/>
                <a:gd name="connsiteY13" fmla="*/ 72222 h 995110"/>
                <a:gd name="connsiteX0" fmla="*/ 331628 w 1203967"/>
                <a:gd name="connsiteY0" fmla="*/ 72222 h 983786"/>
                <a:gd name="connsiteX1" fmla="*/ 613986 w 1203967"/>
                <a:gd name="connsiteY1" fmla="*/ 1131 h 983786"/>
                <a:gd name="connsiteX2" fmla="*/ 725328 w 1203967"/>
                <a:gd name="connsiteY2" fmla="*/ 5547 h 983786"/>
                <a:gd name="connsiteX3" fmla="*/ 1077753 w 1203967"/>
                <a:gd name="connsiteY3" fmla="*/ 157947 h 983786"/>
                <a:gd name="connsiteX4" fmla="*/ 1198185 w 1203967"/>
                <a:gd name="connsiteY4" fmla="*/ 331332 h 983786"/>
                <a:gd name="connsiteX5" fmla="*/ 1179136 w 1203967"/>
                <a:gd name="connsiteY5" fmla="*/ 525006 h 983786"/>
                <a:gd name="connsiteX6" fmla="*/ 1115634 w 1203967"/>
                <a:gd name="connsiteY6" fmla="*/ 690107 h 983786"/>
                <a:gd name="connsiteX7" fmla="*/ 1058703 w 1203967"/>
                <a:gd name="connsiteY7" fmla="*/ 783422 h 983786"/>
                <a:gd name="connsiteX8" fmla="*/ 772735 w 1203967"/>
                <a:gd name="connsiteY8" fmla="*/ 937756 h 983786"/>
                <a:gd name="connsiteX9" fmla="*/ 671353 w 1203967"/>
                <a:gd name="connsiteY9" fmla="*/ 980272 h 983786"/>
                <a:gd name="connsiteX10" fmla="*/ 436184 w 1203967"/>
                <a:gd name="connsiteY10" fmla="*/ 956807 h 983786"/>
                <a:gd name="connsiteX11" fmla="*/ 88899 w 1203967"/>
                <a:gd name="connsiteY11" fmla="*/ 681021 h 983786"/>
                <a:gd name="connsiteX12" fmla="*/ 0 w 1203967"/>
                <a:gd name="connsiteY12" fmla="*/ 496870 h 983786"/>
                <a:gd name="connsiteX13" fmla="*/ 42703 w 1203967"/>
                <a:gd name="connsiteY13" fmla="*/ 351622 h 983786"/>
                <a:gd name="connsiteX14" fmla="*/ 331628 w 1203967"/>
                <a:gd name="connsiteY14" fmla="*/ 72222 h 983786"/>
                <a:gd name="connsiteX0" fmla="*/ 331628 w 1203967"/>
                <a:gd name="connsiteY0" fmla="*/ 72222 h 984431"/>
                <a:gd name="connsiteX1" fmla="*/ 613986 w 1203967"/>
                <a:gd name="connsiteY1" fmla="*/ 1131 h 984431"/>
                <a:gd name="connsiteX2" fmla="*/ 725328 w 1203967"/>
                <a:gd name="connsiteY2" fmla="*/ 5547 h 984431"/>
                <a:gd name="connsiteX3" fmla="*/ 1077753 w 1203967"/>
                <a:gd name="connsiteY3" fmla="*/ 157947 h 984431"/>
                <a:gd name="connsiteX4" fmla="*/ 1198185 w 1203967"/>
                <a:gd name="connsiteY4" fmla="*/ 331332 h 984431"/>
                <a:gd name="connsiteX5" fmla="*/ 1179136 w 1203967"/>
                <a:gd name="connsiteY5" fmla="*/ 525006 h 984431"/>
                <a:gd name="connsiteX6" fmla="*/ 1115634 w 1203967"/>
                <a:gd name="connsiteY6" fmla="*/ 690107 h 984431"/>
                <a:gd name="connsiteX7" fmla="*/ 1058703 w 1203967"/>
                <a:gd name="connsiteY7" fmla="*/ 783422 h 984431"/>
                <a:gd name="connsiteX8" fmla="*/ 744160 w 1203967"/>
                <a:gd name="connsiteY8" fmla="*/ 963156 h 984431"/>
                <a:gd name="connsiteX9" fmla="*/ 671353 w 1203967"/>
                <a:gd name="connsiteY9" fmla="*/ 980272 h 984431"/>
                <a:gd name="connsiteX10" fmla="*/ 436184 w 1203967"/>
                <a:gd name="connsiteY10" fmla="*/ 956807 h 984431"/>
                <a:gd name="connsiteX11" fmla="*/ 88899 w 1203967"/>
                <a:gd name="connsiteY11" fmla="*/ 681021 h 984431"/>
                <a:gd name="connsiteX12" fmla="*/ 0 w 1203967"/>
                <a:gd name="connsiteY12" fmla="*/ 496870 h 984431"/>
                <a:gd name="connsiteX13" fmla="*/ 42703 w 1203967"/>
                <a:gd name="connsiteY13" fmla="*/ 351622 h 984431"/>
                <a:gd name="connsiteX14" fmla="*/ 331628 w 1203967"/>
                <a:gd name="connsiteY14" fmla="*/ 72222 h 984431"/>
                <a:gd name="connsiteX0" fmla="*/ 331628 w 1203967"/>
                <a:gd name="connsiteY0" fmla="*/ 72222 h 996378"/>
                <a:gd name="connsiteX1" fmla="*/ 613986 w 1203967"/>
                <a:gd name="connsiteY1" fmla="*/ 1131 h 996378"/>
                <a:gd name="connsiteX2" fmla="*/ 725328 w 1203967"/>
                <a:gd name="connsiteY2" fmla="*/ 5547 h 996378"/>
                <a:gd name="connsiteX3" fmla="*/ 1077753 w 1203967"/>
                <a:gd name="connsiteY3" fmla="*/ 157947 h 996378"/>
                <a:gd name="connsiteX4" fmla="*/ 1198185 w 1203967"/>
                <a:gd name="connsiteY4" fmla="*/ 331332 h 996378"/>
                <a:gd name="connsiteX5" fmla="*/ 1179136 w 1203967"/>
                <a:gd name="connsiteY5" fmla="*/ 525006 h 996378"/>
                <a:gd name="connsiteX6" fmla="*/ 1115634 w 1203967"/>
                <a:gd name="connsiteY6" fmla="*/ 690107 h 996378"/>
                <a:gd name="connsiteX7" fmla="*/ 1058703 w 1203967"/>
                <a:gd name="connsiteY7" fmla="*/ 783422 h 996378"/>
                <a:gd name="connsiteX8" fmla="*/ 744160 w 1203967"/>
                <a:gd name="connsiteY8" fmla="*/ 963156 h 996378"/>
                <a:gd name="connsiteX9" fmla="*/ 576103 w 1203967"/>
                <a:gd name="connsiteY9" fmla="*/ 996147 h 996378"/>
                <a:gd name="connsiteX10" fmla="*/ 436184 w 1203967"/>
                <a:gd name="connsiteY10" fmla="*/ 956807 h 996378"/>
                <a:gd name="connsiteX11" fmla="*/ 88899 w 1203967"/>
                <a:gd name="connsiteY11" fmla="*/ 681021 h 996378"/>
                <a:gd name="connsiteX12" fmla="*/ 0 w 1203967"/>
                <a:gd name="connsiteY12" fmla="*/ 496870 h 996378"/>
                <a:gd name="connsiteX13" fmla="*/ 42703 w 1203967"/>
                <a:gd name="connsiteY13" fmla="*/ 351622 h 996378"/>
                <a:gd name="connsiteX14" fmla="*/ 331628 w 1203967"/>
                <a:gd name="connsiteY14" fmla="*/ 72222 h 996378"/>
                <a:gd name="connsiteX0" fmla="*/ 331628 w 1203967"/>
                <a:gd name="connsiteY0" fmla="*/ 72222 h 990717"/>
                <a:gd name="connsiteX1" fmla="*/ 613986 w 1203967"/>
                <a:gd name="connsiteY1" fmla="*/ 1131 h 990717"/>
                <a:gd name="connsiteX2" fmla="*/ 725328 w 1203967"/>
                <a:gd name="connsiteY2" fmla="*/ 5547 h 990717"/>
                <a:gd name="connsiteX3" fmla="*/ 1077753 w 1203967"/>
                <a:gd name="connsiteY3" fmla="*/ 157947 h 990717"/>
                <a:gd name="connsiteX4" fmla="*/ 1198185 w 1203967"/>
                <a:gd name="connsiteY4" fmla="*/ 331332 h 990717"/>
                <a:gd name="connsiteX5" fmla="*/ 1179136 w 1203967"/>
                <a:gd name="connsiteY5" fmla="*/ 525006 h 990717"/>
                <a:gd name="connsiteX6" fmla="*/ 1115634 w 1203967"/>
                <a:gd name="connsiteY6" fmla="*/ 690107 h 990717"/>
                <a:gd name="connsiteX7" fmla="*/ 1058703 w 1203967"/>
                <a:gd name="connsiteY7" fmla="*/ 783422 h 990717"/>
                <a:gd name="connsiteX8" fmla="*/ 744160 w 1203967"/>
                <a:gd name="connsiteY8" fmla="*/ 963156 h 990717"/>
                <a:gd name="connsiteX9" fmla="*/ 585628 w 1203967"/>
                <a:gd name="connsiteY9" fmla="*/ 989797 h 990717"/>
                <a:gd name="connsiteX10" fmla="*/ 436184 w 1203967"/>
                <a:gd name="connsiteY10" fmla="*/ 956807 h 990717"/>
                <a:gd name="connsiteX11" fmla="*/ 88899 w 1203967"/>
                <a:gd name="connsiteY11" fmla="*/ 681021 h 990717"/>
                <a:gd name="connsiteX12" fmla="*/ 0 w 1203967"/>
                <a:gd name="connsiteY12" fmla="*/ 496870 h 990717"/>
                <a:gd name="connsiteX13" fmla="*/ 42703 w 1203967"/>
                <a:gd name="connsiteY13" fmla="*/ 351622 h 990717"/>
                <a:gd name="connsiteX14" fmla="*/ 331628 w 1203967"/>
                <a:gd name="connsiteY14" fmla="*/ 72222 h 990717"/>
                <a:gd name="connsiteX0" fmla="*/ 331628 w 1203967"/>
                <a:gd name="connsiteY0" fmla="*/ 72222 h 990053"/>
                <a:gd name="connsiteX1" fmla="*/ 613986 w 1203967"/>
                <a:gd name="connsiteY1" fmla="*/ 1131 h 990053"/>
                <a:gd name="connsiteX2" fmla="*/ 725328 w 1203967"/>
                <a:gd name="connsiteY2" fmla="*/ 5547 h 990053"/>
                <a:gd name="connsiteX3" fmla="*/ 1077753 w 1203967"/>
                <a:gd name="connsiteY3" fmla="*/ 157947 h 990053"/>
                <a:gd name="connsiteX4" fmla="*/ 1198185 w 1203967"/>
                <a:gd name="connsiteY4" fmla="*/ 331332 h 990053"/>
                <a:gd name="connsiteX5" fmla="*/ 1179136 w 1203967"/>
                <a:gd name="connsiteY5" fmla="*/ 525006 h 990053"/>
                <a:gd name="connsiteX6" fmla="*/ 1115634 w 1203967"/>
                <a:gd name="connsiteY6" fmla="*/ 690107 h 990053"/>
                <a:gd name="connsiteX7" fmla="*/ 1058703 w 1203967"/>
                <a:gd name="connsiteY7" fmla="*/ 783422 h 990053"/>
                <a:gd name="connsiteX8" fmla="*/ 756860 w 1203967"/>
                <a:gd name="connsiteY8" fmla="*/ 959981 h 990053"/>
                <a:gd name="connsiteX9" fmla="*/ 585628 w 1203967"/>
                <a:gd name="connsiteY9" fmla="*/ 989797 h 990053"/>
                <a:gd name="connsiteX10" fmla="*/ 436184 w 1203967"/>
                <a:gd name="connsiteY10" fmla="*/ 956807 h 990053"/>
                <a:gd name="connsiteX11" fmla="*/ 88899 w 1203967"/>
                <a:gd name="connsiteY11" fmla="*/ 681021 h 990053"/>
                <a:gd name="connsiteX12" fmla="*/ 0 w 1203967"/>
                <a:gd name="connsiteY12" fmla="*/ 496870 h 990053"/>
                <a:gd name="connsiteX13" fmla="*/ 42703 w 1203967"/>
                <a:gd name="connsiteY13" fmla="*/ 351622 h 990053"/>
                <a:gd name="connsiteX14" fmla="*/ 331628 w 1203967"/>
                <a:gd name="connsiteY14" fmla="*/ 72222 h 990053"/>
                <a:gd name="connsiteX0" fmla="*/ 331628 w 1203967"/>
                <a:gd name="connsiteY0" fmla="*/ 72222 h 990053"/>
                <a:gd name="connsiteX1" fmla="*/ 613986 w 1203967"/>
                <a:gd name="connsiteY1" fmla="*/ 1131 h 990053"/>
                <a:gd name="connsiteX2" fmla="*/ 725328 w 1203967"/>
                <a:gd name="connsiteY2" fmla="*/ 5547 h 990053"/>
                <a:gd name="connsiteX3" fmla="*/ 1077753 w 1203967"/>
                <a:gd name="connsiteY3" fmla="*/ 157947 h 990053"/>
                <a:gd name="connsiteX4" fmla="*/ 1198185 w 1203967"/>
                <a:gd name="connsiteY4" fmla="*/ 331332 h 990053"/>
                <a:gd name="connsiteX5" fmla="*/ 1179136 w 1203967"/>
                <a:gd name="connsiteY5" fmla="*/ 525006 h 990053"/>
                <a:gd name="connsiteX6" fmla="*/ 1115634 w 1203967"/>
                <a:gd name="connsiteY6" fmla="*/ 690107 h 990053"/>
                <a:gd name="connsiteX7" fmla="*/ 1099760 w 1203967"/>
                <a:gd name="connsiteY7" fmla="*/ 740906 h 990053"/>
                <a:gd name="connsiteX8" fmla="*/ 1058703 w 1203967"/>
                <a:gd name="connsiteY8" fmla="*/ 783422 h 990053"/>
                <a:gd name="connsiteX9" fmla="*/ 756860 w 1203967"/>
                <a:gd name="connsiteY9" fmla="*/ 959981 h 990053"/>
                <a:gd name="connsiteX10" fmla="*/ 585628 w 1203967"/>
                <a:gd name="connsiteY10" fmla="*/ 989797 h 990053"/>
                <a:gd name="connsiteX11" fmla="*/ 436184 w 1203967"/>
                <a:gd name="connsiteY11" fmla="*/ 956807 h 990053"/>
                <a:gd name="connsiteX12" fmla="*/ 88899 w 1203967"/>
                <a:gd name="connsiteY12" fmla="*/ 681021 h 990053"/>
                <a:gd name="connsiteX13" fmla="*/ 0 w 1203967"/>
                <a:gd name="connsiteY13" fmla="*/ 496870 h 990053"/>
                <a:gd name="connsiteX14" fmla="*/ 42703 w 1203967"/>
                <a:gd name="connsiteY14" fmla="*/ 351622 h 990053"/>
                <a:gd name="connsiteX15" fmla="*/ 331628 w 1203967"/>
                <a:gd name="connsiteY15" fmla="*/ 72222 h 990053"/>
                <a:gd name="connsiteX0" fmla="*/ 331628 w 1203967"/>
                <a:gd name="connsiteY0" fmla="*/ 72222 h 990053"/>
                <a:gd name="connsiteX1" fmla="*/ 613986 w 1203967"/>
                <a:gd name="connsiteY1" fmla="*/ 1131 h 990053"/>
                <a:gd name="connsiteX2" fmla="*/ 725328 w 1203967"/>
                <a:gd name="connsiteY2" fmla="*/ 5547 h 990053"/>
                <a:gd name="connsiteX3" fmla="*/ 1077753 w 1203967"/>
                <a:gd name="connsiteY3" fmla="*/ 157947 h 990053"/>
                <a:gd name="connsiteX4" fmla="*/ 1198185 w 1203967"/>
                <a:gd name="connsiteY4" fmla="*/ 331332 h 990053"/>
                <a:gd name="connsiteX5" fmla="*/ 1179136 w 1203967"/>
                <a:gd name="connsiteY5" fmla="*/ 525006 h 990053"/>
                <a:gd name="connsiteX6" fmla="*/ 1131509 w 1203967"/>
                <a:gd name="connsiteY6" fmla="*/ 671057 h 990053"/>
                <a:gd name="connsiteX7" fmla="*/ 1099760 w 1203967"/>
                <a:gd name="connsiteY7" fmla="*/ 740906 h 990053"/>
                <a:gd name="connsiteX8" fmla="*/ 1058703 w 1203967"/>
                <a:gd name="connsiteY8" fmla="*/ 783422 h 990053"/>
                <a:gd name="connsiteX9" fmla="*/ 756860 w 1203967"/>
                <a:gd name="connsiteY9" fmla="*/ 959981 h 990053"/>
                <a:gd name="connsiteX10" fmla="*/ 585628 w 1203967"/>
                <a:gd name="connsiteY10" fmla="*/ 989797 h 990053"/>
                <a:gd name="connsiteX11" fmla="*/ 436184 w 1203967"/>
                <a:gd name="connsiteY11" fmla="*/ 956807 h 990053"/>
                <a:gd name="connsiteX12" fmla="*/ 88899 w 1203967"/>
                <a:gd name="connsiteY12" fmla="*/ 681021 h 990053"/>
                <a:gd name="connsiteX13" fmla="*/ 0 w 1203967"/>
                <a:gd name="connsiteY13" fmla="*/ 496870 h 990053"/>
                <a:gd name="connsiteX14" fmla="*/ 42703 w 1203967"/>
                <a:gd name="connsiteY14" fmla="*/ 351622 h 990053"/>
                <a:gd name="connsiteX15" fmla="*/ 331628 w 1203967"/>
                <a:gd name="connsiteY15" fmla="*/ 72222 h 990053"/>
                <a:gd name="connsiteX0" fmla="*/ 331628 w 1203967"/>
                <a:gd name="connsiteY0" fmla="*/ 72222 h 990053"/>
                <a:gd name="connsiteX1" fmla="*/ 613986 w 1203967"/>
                <a:gd name="connsiteY1" fmla="*/ 1131 h 990053"/>
                <a:gd name="connsiteX2" fmla="*/ 725328 w 1203967"/>
                <a:gd name="connsiteY2" fmla="*/ 5547 h 990053"/>
                <a:gd name="connsiteX3" fmla="*/ 1077753 w 1203967"/>
                <a:gd name="connsiteY3" fmla="*/ 157947 h 990053"/>
                <a:gd name="connsiteX4" fmla="*/ 1198185 w 1203967"/>
                <a:gd name="connsiteY4" fmla="*/ 331332 h 990053"/>
                <a:gd name="connsiteX5" fmla="*/ 1179136 w 1203967"/>
                <a:gd name="connsiteY5" fmla="*/ 525006 h 990053"/>
                <a:gd name="connsiteX6" fmla="*/ 1131509 w 1203967"/>
                <a:gd name="connsiteY6" fmla="*/ 671057 h 990053"/>
                <a:gd name="connsiteX7" fmla="*/ 1099760 w 1203967"/>
                <a:gd name="connsiteY7" fmla="*/ 740906 h 990053"/>
                <a:gd name="connsiteX8" fmla="*/ 1058703 w 1203967"/>
                <a:gd name="connsiteY8" fmla="*/ 783422 h 990053"/>
                <a:gd name="connsiteX9" fmla="*/ 756860 w 1203967"/>
                <a:gd name="connsiteY9" fmla="*/ 959981 h 990053"/>
                <a:gd name="connsiteX10" fmla="*/ 585628 w 1203967"/>
                <a:gd name="connsiteY10" fmla="*/ 989797 h 990053"/>
                <a:gd name="connsiteX11" fmla="*/ 436184 w 1203967"/>
                <a:gd name="connsiteY11" fmla="*/ 956807 h 990053"/>
                <a:gd name="connsiteX12" fmla="*/ 88899 w 1203967"/>
                <a:gd name="connsiteY12" fmla="*/ 681021 h 990053"/>
                <a:gd name="connsiteX13" fmla="*/ 0 w 1203967"/>
                <a:gd name="connsiteY13" fmla="*/ 496870 h 990053"/>
                <a:gd name="connsiteX14" fmla="*/ 42703 w 1203967"/>
                <a:gd name="connsiteY14" fmla="*/ 351622 h 990053"/>
                <a:gd name="connsiteX15" fmla="*/ 331628 w 1203967"/>
                <a:gd name="connsiteY15" fmla="*/ 72222 h 990053"/>
                <a:gd name="connsiteX0" fmla="*/ 331628 w 1203967"/>
                <a:gd name="connsiteY0" fmla="*/ 72222 h 990053"/>
                <a:gd name="connsiteX1" fmla="*/ 613986 w 1203967"/>
                <a:gd name="connsiteY1" fmla="*/ 1131 h 990053"/>
                <a:gd name="connsiteX2" fmla="*/ 725328 w 1203967"/>
                <a:gd name="connsiteY2" fmla="*/ 5547 h 990053"/>
                <a:gd name="connsiteX3" fmla="*/ 1077753 w 1203967"/>
                <a:gd name="connsiteY3" fmla="*/ 157947 h 990053"/>
                <a:gd name="connsiteX4" fmla="*/ 1198185 w 1203967"/>
                <a:gd name="connsiteY4" fmla="*/ 331332 h 990053"/>
                <a:gd name="connsiteX5" fmla="*/ 1179136 w 1203967"/>
                <a:gd name="connsiteY5" fmla="*/ 525006 h 990053"/>
                <a:gd name="connsiteX6" fmla="*/ 1131509 w 1203967"/>
                <a:gd name="connsiteY6" fmla="*/ 671057 h 990053"/>
                <a:gd name="connsiteX7" fmla="*/ 1099760 w 1203967"/>
                <a:gd name="connsiteY7" fmla="*/ 740906 h 990053"/>
                <a:gd name="connsiteX8" fmla="*/ 1058703 w 1203967"/>
                <a:gd name="connsiteY8" fmla="*/ 783422 h 990053"/>
                <a:gd name="connsiteX9" fmla="*/ 756860 w 1203967"/>
                <a:gd name="connsiteY9" fmla="*/ 959981 h 990053"/>
                <a:gd name="connsiteX10" fmla="*/ 585628 w 1203967"/>
                <a:gd name="connsiteY10" fmla="*/ 989797 h 990053"/>
                <a:gd name="connsiteX11" fmla="*/ 436184 w 1203967"/>
                <a:gd name="connsiteY11" fmla="*/ 956807 h 990053"/>
                <a:gd name="connsiteX12" fmla="*/ 88899 w 1203967"/>
                <a:gd name="connsiteY12" fmla="*/ 681021 h 990053"/>
                <a:gd name="connsiteX13" fmla="*/ 0 w 1203967"/>
                <a:gd name="connsiteY13" fmla="*/ 496870 h 990053"/>
                <a:gd name="connsiteX14" fmla="*/ 42703 w 1203967"/>
                <a:gd name="connsiteY14" fmla="*/ 351622 h 990053"/>
                <a:gd name="connsiteX15" fmla="*/ 331628 w 1203967"/>
                <a:gd name="connsiteY15" fmla="*/ 72222 h 990053"/>
                <a:gd name="connsiteX0" fmla="*/ 331628 w 1203967"/>
                <a:gd name="connsiteY0" fmla="*/ 77979 h 995810"/>
                <a:gd name="connsiteX1" fmla="*/ 613986 w 1203967"/>
                <a:gd name="connsiteY1" fmla="*/ 6888 h 995810"/>
                <a:gd name="connsiteX2" fmla="*/ 725328 w 1203967"/>
                <a:gd name="connsiteY2" fmla="*/ 11304 h 995810"/>
                <a:gd name="connsiteX3" fmla="*/ 1058703 w 1203967"/>
                <a:gd name="connsiteY3" fmla="*/ 147829 h 995810"/>
                <a:gd name="connsiteX4" fmla="*/ 1198185 w 1203967"/>
                <a:gd name="connsiteY4" fmla="*/ 337089 h 995810"/>
                <a:gd name="connsiteX5" fmla="*/ 1179136 w 1203967"/>
                <a:gd name="connsiteY5" fmla="*/ 530763 h 995810"/>
                <a:gd name="connsiteX6" fmla="*/ 1131509 w 1203967"/>
                <a:gd name="connsiteY6" fmla="*/ 676814 h 995810"/>
                <a:gd name="connsiteX7" fmla="*/ 1099760 w 1203967"/>
                <a:gd name="connsiteY7" fmla="*/ 746663 h 995810"/>
                <a:gd name="connsiteX8" fmla="*/ 1058703 w 1203967"/>
                <a:gd name="connsiteY8" fmla="*/ 789179 h 995810"/>
                <a:gd name="connsiteX9" fmla="*/ 756860 w 1203967"/>
                <a:gd name="connsiteY9" fmla="*/ 965738 h 995810"/>
                <a:gd name="connsiteX10" fmla="*/ 585628 w 1203967"/>
                <a:gd name="connsiteY10" fmla="*/ 995554 h 995810"/>
                <a:gd name="connsiteX11" fmla="*/ 436184 w 1203967"/>
                <a:gd name="connsiteY11" fmla="*/ 962564 h 995810"/>
                <a:gd name="connsiteX12" fmla="*/ 88899 w 1203967"/>
                <a:gd name="connsiteY12" fmla="*/ 686778 h 995810"/>
                <a:gd name="connsiteX13" fmla="*/ 0 w 1203967"/>
                <a:gd name="connsiteY13" fmla="*/ 502627 h 995810"/>
                <a:gd name="connsiteX14" fmla="*/ 42703 w 1203967"/>
                <a:gd name="connsiteY14" fmla="*/ 357379 h 995810"/>
                <a:gd name="connsiteX15" fmla="*/ 331628 w 1203967"/>
                <a:gd name="connsiteY15" fmla="*/ 77979 h 995810"/>
                <a:gd name="connsiteX0" fmla="*/ 331628 w 1195966"/>
                <a:gd name="connsiteY0" fmla="*/ 77979 h 995810"/>
                <a:gd name="connsiteX1" fmla="*/ 613986 w 1195966"/>
                <a:gd name="connsiteY1" fmla="*/ 6888 h 995810"/>
                <a:gd name="connsiteX2" fmla="*/ 725328 w 1195966"/>
                <a:gd name="connsiteY2" fmla="*/ 11304 h 995810"/>
                <a:gd name="connsiteX3" fmla="*/ 1058703 w 1195966"/>
                <a:gd name="connsiteY3" fmla="*/ 147829 h 995810"/>
                <a:gd name="connsiteX4" fmla="*/ 1188660 w 1195966"/>
                <a:gd name="connsiteY4" fmla="*/ 298989 h 995810"/>
                <a:gd name="connsiteX5" fmla="*/ 1179136 w 1195966"/>
                <a:gd name="connsiteY5" fmla="*/ 530763 h 995810"/>
                <a:gd name="connsiteX6" fmla="*/ 1131509 w 1195966"/>
                <a:gd name="connsiteY6" fmla="*/ 676814 h 995810"/>
                <a:gd name="connsiteX7" fmla="*/ 1099760 w 1195966"/>
                <a:gd name="connsiteY7" fmla="*/ 746663 h 995810"/>
                <a:gd name="connsiteX8" fmla="*/ 1058703 w 1195966"/>
                <a:gd name="connsiteY8" fmla="*/ 789179 h 995810"/>
                <a:gd name="connsiteX9" fmla="*/ 756860 w 1195966"/>
                <a:gd name="connsiteY9" fmla="*/ 965738 h 995810"/>
                <a:gd name="connsiteX10" fmla="*/ 585628 w 1195966"/>
                <a:gd name="connsiteY10" fmla="*/ 995554 h 995810"/>
                <a:gd name="connsiteX11" fmla="*/ 436184 w 1195966"/>
                <a:gd name="connsiteY11" fmla="*/ 962564 h 995810"/>
                <a:gd name="connsiteX12" fmla="*/ 88899 w 1195966"/>
                <a:gd name="connsiteY12" fmla="*/ 686778 h 995810"/>
                <a:gd name="connsiteX13" fmla="*/ 0 w 1195966"/>
                <a:gd name="connsiteY13" fmla="*/ 502627 h 995810"/>
                <a:gd name="connsiteX14" fmla="*/ 42703 w 1195966"/>
                <a:gd name="connsiteY14" fmla="*/ 357379 h 995810"/>
                <a:gd name="connsiteX15" fmla="*/ 331628 w 1195966"/>
                <a:gd name="connsiteY15" fmla="*/ 77979 h 995810"/>
                <a:gd name="connsiteX0" fmla="*/ 331628 w 1199681"/>
                <a:gd name="connsiteY0" fmla="*/ 77979 h 995810"/>
                <a:gd name="connsiteX1" fmla="*/ 613986 w 1199681"/>
                <a:gd name="connsiteY1" fmla="*/ 6888 h 995810"/>
                <a:gd name="connsiteX2" fmla="*/ 725328 w 1199681"/>
                <a:gd name="connsiteY2" fmla="*/ 11304 h 995810"/>
                <a:gd name="connsiteX3" fmla="*/ 1058703 w 1199681"/>
                <a:gd name="connsiteY3" fmla="*/ 147829 h 995810"/>
                <a:gd name="connsiteX4" fmla="*/ 1188660 w 1199681"/>
                <a:gd name="connsiteY4" fmla="*/ 298989 h 995810"/>
                <a:gd name="connsiteX5" fmla="*/ 1191836 w 1199681"/>
                <a:gd name="connsiteY5" fmla="*/ 432338 h 995810"/>
                <a:gd name="connsiteX6" fmla="*/ 1131509 w 1199681"/>
                <a:gd name="connsiteY6" fmla="*/ 676814 h 995810"/>
                <a:gd name="connsiteX7" fmla="*/ 1099760 w 1199681"/>
                <a:gd name="connsiteY7" fmla="*/ 746663 h 995810"/>
                <a:gd name="connsiteX8" fmla="*/ 1058703 w 1199681"/>
                <a:gd name="connsiteY8" fmla="*/ 789179 h 995810"/>
                <a:gd name="connsiteX9" fmla="*/ 756860 w 1199681"/>
                <a:gd name="connsiteY9" fmla="*/ 965738 h 995810"/>
                <a:gd name="connsiteX10" fmla="*/ 585628 w 1199681"/>
                <a:gd name="connsiteY10" fmla="*/ 995554 h 995810"/>
                <a:gd name="connsiteX11" fmla="*/ 436184 w 1199681"/>
                <a:gd name="connsiteY11" fmla="*/ 962564 h 995810"/>
                <a:gd name="connsiteX12" fmla="*/ 88899 w 1199681"/>
                <a:gd name="connsiteY12" fmla="*/ 686778 h 995810"/>
                <a:gd name="connsiteX13" fmla="*/ 0 w 1199681"/>
                <a:gd name="connsiteY13" fmla="*/ 502627 h 995810"/>
                <a:gd name="connsiteX14" fmla="*/ 42703 w 1199681"/>
                <a:gd name="connsiteY14" fmla="*/ 357379 h 995810"/>
                <a:gd name="connsiteX15" fmla="*/ 331628 w 1199681"/>
                <a:gd name="connsiteY15" fmla="*/ 77979 h 995810"/>
                <a:gd name="connsiteX0" fmla="*/ 331628 w 1197788"/>
                <a:gd name="connsiteY0" fmla="*/ 77979 h 995810"/>
                <a:gd name="connsiteX1" fmla="*/ 613986 w 1197788"/>
                <a:gd name="connsiteY1" fmla="*/ 6888 h 995810"/>
                <a:gd name="connsiteX2" fmla="*/ 725328 w 1197788"/>
                <a:gd name="connsiteY2" fmla="*/ 11304 h 995810"/>
                <a:gd name="connsiteX3" fmla="*/ 1058703 w 1197788"/>
                <a:gd name="connsiteY3" fmla="*/ 147829 h 995810"/>
                <a:gd name="connsiteX4" fmla="*/ 1188660 w 1197788"/>
                <a:gd name="connsiteY4" fmla="*/ 298989 h 995810"/>
                <a:gd name="connsiteX5" fmla="*/ 1191836 w 1197788"/>
                <a:gd name="connsiteY5" fmla="*/ 432338 h 995810"/>
                <a:gd name="connsiteX6" fmla="*/ 1131509 w 1197788"/>
                <a:gd name="connsiteY6" fmla="*/ 676814 h 995810"/>
                <a:gd name="connsiteX7" fmla="*/ 1099760 w 1197788"/>
                <a:gd name="connsiteY7" fmla="*/ 746663 h 995810"/>
                <a:gd name="connsiteX8" fmla="*/ 1058703 w 1197788"/>
                <a:gd name="connsiteY8" fmla="*/ 789179 h 995810"/>
                <a:gd name="connsiteX9" fmla="*/ 756860 w 1197788"/>
                <a:gd name="connsiteY9" fmla="*/ 965738 h 995810"/>
                <a:gd name="connsiteX10" fmla="*/ 585628 w 1197788"/>
                <a:gd name="connsiteY10" fmla="*/ 995554 h 995810"/>
                <a:gd name="connsiteX11" fmla="*/ 436184 w 1197788"/>
                <a:gd name="connsiteY11" fmla="*/ 962564 h 995810"/>
                <a:gd name="connsiteX12" fmla="*/ 88899 w 1197788"/>
                <a:gd name="connsiteY12" fmla="*/ 686778 h 995810"/>
                <a:gd name="connsiteX13" fmla="*/ 0 w 1197788"/>
                <a:gd name="connsiteY13" fmla="*/ 502627 h 995810"/>
                <a:gd name="connsiteX14" fmla="*/ 42703 w 1197788"/>
                <a:gd name="connsiteY14" fmla="*/ 357379 h 995810"/>
                <a:gd name="connsiteX15" fmla="*/ 331628 w 1197788"/>
                <a:gd name="connsiteY15" fmla="*/ 77979 h 995810"/>
                <a:gd name="connsiteX0" fmla="*/ 331628 w 1197788"/>
                <a:gd name="connsiteY0" fmla="*/ 77979 h 995810"/>
                <a:gd name="connsiteX1" fmla="*/ 613986 w 1197788"/>
                <a:gd name="connsiteY1" fmla="*/ 6888 h 995810"/>
                <a:gd name="connsiteX2" fmla="*/ 725328 w 1197788"/>
                <a:gd name="connsiteY2" fmla="*/ 11304 h 995810"/>
                <a:gd name="connsiteX3" fmla="*/ 1058703 w 1197788"/>
                <a:gd name="connsiteY3" fmla="*/ 147829 h 995810"/>
                <a:gd name="connsiteX4" fmla="*/ 1188660 w 1197788"/>
                <a:gd name="connsiteY4" fmla="*/ 298989 h 995810"/>
                <a:gd name="connsiteX5" fmla="*/ 1191836 w 1197788"/>
                <a:gd name="connsiteY5" fmla="*/ 432338 h 995810"/>
                <a:gd name="connsiteX6" fmla="*/ 1131509 w 1197788"/>
                <a:gd name="connsiteY6" fmla="*/ 676814 h 995810"/>
                <a:gd name="connsiteX7" fmla="*/ 1099760 w 1197788"/>
                <a:gd name="connsiteY7" fmla="*/ 746663 h 995810"/>
                <a:gd name="connsiteX8" fmla="*/ 1058703 w 1197788"/>
                <a:gd name="connsiteY8" fmla="*/ 789179 h 995810"/>
                <a:gd name="connsiteX9" fmla="*/ 756860 w 1197788"/>
                <a:gd name="connsiteY9" fmla="*/ 965738 h 995810"/>
                <a:gd name="connsiteX10" fmla="*/ 585628 w 1197788"/>
                <a:gd name="connsiteY10" fmla="*/ 995554 h 995810"/>
                <a:gd name="connsiteX11" fmla="*/ 436184 w 1197788"/>
                <a:gd name="connsiteY11" fmla="*/ 962564 h 995810"/>
                <a:gd name="connsiteX12" fmla="*/ 88899 w 1197788"/>
                <a:gd name="connsiteY12" fmla="*/ 686778 h 995810"/>
                <a:gd name="connsiteX13" fmla="*/ 0 w 1197788"/>
                <a:gd name="connsiteY13" fmla="*/ 502627 h 995810"/>
                <a:gd name="connsiteX14" fmla="*/ 42703 w 1197788"/>
                <a:gd name="connsiteY14" fmla="*/ 357379 h 995810"/>
                <a:gd name="connsiteX15" fmla="*/ 331628 w 1197788"/>
                <a:gd name="connsiteY15" fmla="*/ 77979 h 995810"/>
                <a:gd name="connsiteX0" fmla="*/ 331628 w 1200774"/>
                <a:gd name="connsiteY0" fmla="*/ 77979 h 995810"/>
                <a:gd name="connsiteX1" fmla="*/ 613986 w 1200774"/>
                <a:gd name="connsiteY1" fmla="*/ 6888 h 995810"/>
                <a:gd name="connsiteX2" fmla="*/ 725328 w 1200774"/>
                <a:gd name="connsiteY2" fmla="*/ 11304 h 995810"/>
                <a:gd name="connsiteX3" fmla="*/ 1058703 w 1200774"/>
                <a:gd name="connsiteY3" fmla="*/ 147829 h 995810"/>
                <a:gd name="connsiteX4" fmla="*/ 1188660 w 1200774"/>
                <a:gd name="connsiteY4" fmla="*/ 298989 h 995810"/>
                <a:gd name="connsiteX5" fmla="*/ 1191836 w 1200774"/>
                <a:gd name="connsiteY5" fmla="*/ 432338 h 995810"/>
                <a:gd name="connsiteX6" fmla="*/ 1131509 w 1200774"/>
                <a:gd name="connsiteY6" fmla="*/ 676814 h 995810"/>
                <a:gd name="connsiteX7" fmla="*/ 1099760 w 1200774"/>
                <a:gd name="connsiteY7" fmla="*/ 746663 h 995810"/>
                <a:gd name="connsiteX8" fmla="*/ 1058703 w 1200774"/>
                <a:gd name="connsiteY8" fmla="*/ 789179 h 995810"/>
                <a:gd name="connsiteX9" fmla="*/ 756860 w 1200774"/>
                <a:gd name="connsiteY9" fmla="*/ 965738 h 995810"/>
                <a:gd name="connsiteX10" fmla="*/ 585628 w 1200774"/>
                <a:gd name="connsiteY10" fmla="*/ 995554 h 995810"/>
                <a:gd name="connsiteX11" fmla="*/ 436184 w 1200774"/>
                <a:gd name="connsiteY11" fmla="*/ 962564 h 995810"/>
                <a:gd name="connsiteX12" fmla="*/ 88899 w 1200774"/>
                <a:gd name="connsiteY12" fmla="*/ 686778 h 995810"/>
                <a:gd name="connsiteX13" fmla="*/ 0 w 1200774"/>
                <a:gd name="connsiteY13" fmla="*/ 502627 h 995810"/>
                <a:gd name="connsiteX14" fmla="*/ 42703 w 1200774"/>
                <a:gd name="connsiteY14" fmla="*/ 357379 h 995810"/>
                <a:gd name="connsiteX15" fmla="*/ 331628 w 1200774"/>
                <a:gd name="connsiteY15" fmla="*/ 77979 h 995810"/>
                <a:gd name="connsiteX0" fmla="*/ 331628 w 1194076"/>
                <a:gd name="connsiteY0" fmla="*/ 77979 h 995810"/>
                <a:gd name="connsiteX1" fmla="*/ 613986 w 1194076"/>
                <a:gd name="connsiteY1" fmla="*/ 6888 h 995810"/>
                <a:gd name="connsiteX2" fmla="*/ 725328 w 1194076"/>
                <a:gd name="connsiteY2" fmla="*/ 11304 h 995810"/>
                <a:gd name="connsiteX3" fmla="*/ 1058703 w 1194076"/>
                <a:gd name="connsiteY3" fmla="*/ 147829 h 995810"/>
                <a:gd name="connsiteX4" fmla="*/ 1160085 w 1194076"/>
                <a:gd name="connsiteY4" fmla="*/ 260889 h 995810"/>
                <a:gd name="connsiteX5" fmla="*/ 1191836 w 1194076"/>
                <a:gd name="connsiteY5" fmla="*/ 432338 h 995810"/>
                <a:gd name="connsiteX6" fmla="*/ 1131509 w 1194076"/>
                <a:gd name="connsiteY6" fmla="*/ 676814 h 995810"/>
                <a:gd name="connsiteX7" fmla="*/ 1099760 w 1194076"/>
                <a:gd name="connsiteY7" fmla="*/ 746663 h 995810"/>
                <a:gd name="connsiteX8" fmla="*/ 1058703 w 1194076"/>
                <a:gd name="connsiteY8" fmla="*/ 789179 h 995810"/>
                <a:gd name="connsiteX9" fmla="*/ 756860 w 1194076"/>
                <a:gd name="connsiteY9" fmla="*/ 965738 h 995810"/>
                <a:gd name="connsiteX10" fmla="*/ 585628 w 1194076"/>
                <a:gd name="connsiteY10" fmla="*/ 995554 h 995810"/>
                <a:gd name="connsiteX11" fmla="*/ 436184 w 1194076"/>
                <a:gd name="connsiteY11" fmla="*/ 962564 h 995810"/>
                <a:gd name="connsiteX12" fmla="*/ 88899 w 1194076"/>
                <a:gd name="connsiteY12" fmla="*/ 686778 h 995810"/>
                <a:gd name="connsiteX13" fmla="*/ 0 w 1194076"/>
                <a:gd name="connsiteY13" fmla="*/ 502627 h 995810"/>
                <a:gd name="connsiteX14" fmla="*/ 42703 w 1194076"/>
                <a:gd name="connsiteY14" fmla="*/ 357379 h 995810"/>
                <a:gd name="connsiteX15" fmla="*/ 331628 w 1194076"/>
                <a:gd name="connsiteY15" fmla="*/ 77979 h 995810"/>
                <a:gd name="connsiteX0" fmla="*/ 331628 w 1194076"/>
                <a:gd name="connsiteY0" fmla="*/ 77979 h 995810"/>
                <a:gd name="connsiteX1" fmla="*/ 613986 w 1194076"/>
                <a:gd name="connsiteY1" fmla="*/ 6888 h 995810"/>
                <a:gd name="connsiteX2" fmla="*/ 725328 w 1194076"/>
                <a:gd name="connsiteY2" fmla="*/ 11304 h 995810"/>
                <a:gd name="connsiteX3" fmla="*/ 1058703 w 1194076"/>
                <a:gd name="connsiteY3" fmla="*/ 147829 h 995810"/>
                <a:gd name="connsiteX4" fmla="*/ 1160085 w 1194076"/>
                <a:gd name="connsiteY4" fmla="*/ 260889 h 995810"/>
                <a:gd name="connsiteX5" fmla="*/ 1191836 w 1194076"/>
                <a:gd name="connsiteY5" fmla="*/ 432338 h 995810"/>
                <a:gd name="connsiteX6" fmla="*/ 1131509 w 1194076"/>
                <a:gd name="connsiteY6" fmla="*/ 676814 h 995810"/>
                <a:gd name="connsiteX7" fmla="*/ 1099760 w 1194076"/>
                <a:gd name="connsiteY7" fmla="*/ 746663 h 995810"/>
                <a:gd name="connsiteX8" fmla="*/ 1058703 w 1194076"/>
                <a:gd name="connsiteY8" fmla="*/ 789179 h 995810"/>
                <a:gd name="connsiteX9" fmla="*/ 756860 w 1194076"/>
                <a:gd name="connsiteY9" fmla="*/ 965738 h 995810"/>
                <a:gd name="connsiteX10" fmla="*/ 585628 w 1194076"/>
                <a:gd name="connsiteY10" fmla="*/ 995554 h 995810"/>
                <a:gd name="connsiteX11" fmla="*/ 436184 w 1194076"/>
                <a:gd name="connsiteY11" fmla="*/ 962564 h 995810"/>
                <a:gd name="connsiteX12" fmla="*/ 88899 w 1194076"/>
                <a:gd name="connsiteY12" fmla="*/ 686778 h 995810"/>
                <a:gd name="connsiteX13" fmla="*/ 0 w 1194076"/>
                <a:gd name="connsiteY13" fmla="*/ 502627 h 995810"/>
                <a:gd name="connsiteX14" fmla="*/ 42703 w 1194076"/>
                <a:gd name="connsiteY14" fmla="*/ 357379 h 995810"/>
                <a:gd name="connsiteX15" fmla="*/ 331628 w 1194076"/>
                <a:gd name="connsiteY15" fmla="*/ 77979 h 995810"/>
                <a:gd name="connsiteX0" fmla="*/ 331628 w 1194076"/>
                <a:gd name="connsiteY0" fmla="*/ 77979 h 995810"/>
                <a:gd name="connsiteX1" fmla="*/ 613986 w 1194076"/>
                <a:gd name="connsiteY1" fmla="*/ 6888 h 995810"/>
                <a:gd name="connsiteX2" fmla="*/ 725328 w 1194076"/>
                <a:gd name="connsiteY2" fmla="*/ 11304 h 995810"/>
                <a:gd name="connsiteX3" fmla="*/ 1058703 w 1194076"/>
                <a:gd name="connsiteY3" fmla="*/ 147829 h 995810"/>
                <a:gd name="connsiteX4" fmla="*/ 1160085 w 1194076"/>
                <a:gd name="connsiteY4" fmla="*/ 260889 h 995810"/>
                <a:gd name="connsiteX5" fmla="*/ 1191836 w 1194076"/>
                <a:gd name="connsiteY5" fmla="*/ 432338 h 995810"/>
                <a:gd name="connsiteX6" fmla="*/ 1131509 w 1194076"/>
                <a:gd name="connsiteY6" fmla="*/ 676814 h 995810"/>
                <a:gd name="connsiteX7" fmla="*/ 1099760 w 1194076"/>
                <a:gd name="connsiteY7" fmla="*/ 746663 h 995810"/>
                <a:gd name="connsiteX8" fmla="*/ 1058703 w 1194076"/>
                <a:gd name="connsiteY8" fmla="*/ 789179 h 995810"/>
                <a:gd name="connsiteX9" fmla="*/ 756860 w 1194076"/>
                <a:gd name="connsiteY9" fmla="*/ 965738 h 995810"/>
                <a:gd name="connsiteX10" fmla="*/ 585628 w 1194076"/>
                <a:gd name="connsiteY10" fmla="*/ 995554 h 995810"/>
                <a:gd name="connsiteX11" fmla="*/ 436184 w 1194076"/>
                <a:gd name="connsiteY11" fmla="*/ 962564 h 995810"/>
                <a:gd name="connsiteX12" fmla="*/ 88899 w 1194076"/>
                <a:gd name="connsiteY12" fmla="*/ 686778 h 995810"/>
                <a:gd name="connsiteX13" fmla="*/ 0 w 1194076"/>
                <a:gd name="connsiteY13" fmla="*/ 502627 h 995810"/>
                <a:gd name="connsiteX14" fmla="*/ 42703 w 1194076"/>
                <a:gd name="connsiteY14" fmla="*/ 357379 h 995810"/>
                <a:gd name="connsiteX15" fmla="*/ 331628 w 1194076"/>
                <a:gd name="connsiteY15" fmla="*/ 77979 h 995810"/>
                <a:gd name="connsiteX0" fmla="*/ 331628 w 1197047"/>
                <a:gd name="connsiteY0" fmla="*/ 77979 h 995810"/>
                <a:gd name="connsiteX1" fmla="*/ 613986 w 1197047"/>
                <a:gd name="connsiteY1" fmla="*/ 6888 h 995810"/>
                <a:gd name="connsiteX2" fmla="*/ 725328 w 1197047"/>
                <a:gd name="connsiteY2" fmla="*/ 11304 h 995810"/>
                <a:gd name="connsiteX3" fmla="*/ 1058703 w 1197047"/>
                <a:gd name="connsiteY3" fmla="*/ 147829 h 995810"/>
                <a:gd name="connsiteX4" fmla="*/ 1160085 w 1197047"/>
                <a:gd name="connsiteY4" fmla="*/ 260889 h 995810"/>
                <a:gd name="connsiteX5" fmla="*/ 1195011 w 1197047"/>
                <a:gd name="connsiteY5" fmla="*/ 384713 h 995810"/>
                <a:gd name="connsiteX6" fmla="*/ 1131509 w 1197047"/>
                <a:gd name="connsiteY6" fmla="*/ 676814 h 995810"/>
                <a:gd name="connsiteX7" fmla="*/ 1099760 w 1197047"/>
                <a:gd name="connsiteY7" fmla="*/ 746663 h 995810"/>
                <a:gd name="connsiteX8" fmla="*/ 1058703 w 1197047"/>
                <a:gd name="connsiteY8" fmla="*/ 789179 h 995810"/>
                <a:gd name="connsiteX9" fmla="*/ 756860 w 1197047"/>
                <a:gd name="connsiteY9" fmla="*/ 965738 h 995810"/>
                <a:gd name="connsiteX10" fmla="*/ 585628 w 1197047"/>
                <a:gd name="connsiteY10" fmla="*/ 995554 h 995810"/>
                <a:gd name="connsiteX11" fmla="*/ 436184 w 1197047"/>
                <a:gd name="connsiteY11" fmla="*/ 962564 h 995810"/>
                <a:gd name="connsiteX12" fmla="*/ 88899 w 1197047"/>
                <a:gd name="connsiteY12" fmla="*/ 686778 h 995810"/>
                <a:gd name="connsiteX13" fmla="*/ 0 w 1197047"/>
                <a:gd name="connsiteY13" fmla="*/ 502627 h 995810"/>
                <a:gd name="connsiteX14" fmla="*/ 42703 w 1197047"/>
                <a:gd name="connsiteY14" fmla="*/ 357379 h 995810"/>
                <a:gd name="connsiteX15" fmla="*/ 331628 w 1197047"/>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0085 w 1195011"/>
                <a:gd name="connsiteY4" fmla="*/ 260889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3260 w 1195011"/>
                <a:gd name="connsiteY4" fmla="*/ 251364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3260 w 1195011"/>
                <a:gd name="connsiteY4" fmla="*/ 251364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3260 w 1195011"/>
                <a:gd name="connsiteY4" fmla="*/ 251364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3260 w 1195011"/>
                <a:gd name="connsiteY4" fmla="*/ 251364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7979 h 995810"/>
                <a:gd name="connsiteX1" fmla="*/ 613986 w 1195011"/>
                <a:gd name="connsiteY1" fmla="*/ 6888 h 995810"/>
                <a:gd name="connsiteX2" fmla="*/ 725328 w 1195011"/>
                <a:gd name="connsiteY2" fmla="*/ 11304 h 995810"/>
                <a:gd name="connsiteX3" fmla="*/ 1058703 w 1195011"/>
                <a:gd name="connsiteY3" fmla="*/ 147829 h 995810"/>
                <a:gd name="connsiteX4" fmla="*/ 1163260 w 1195011"/>
                <a:gd name="connsiteY4" fmla="*/ 251364 h 995810"/>
                <a:gd name="connsiteX5" fmla="*/ 1195011 w 1195011"/>
                <a:gd name="connsiteY5" fmla="*/ 384713 h 995810"/>
                <a:gd name="connsiteX6" fmla="*/ 1131509 w 1195011"/>
                <a:gd name="connsiteY6" fmla="*/ 676814 h 995810"/>
                <a:gd name="connsiteX7" fmla="*/ 1099760 w 1195011"/>
                <a:gd name="connsiteY7" fmla="*/ 746663 h 995810"/>
                <a:gd name="connsiteX8" fmla="*/ 1058703 w 1195011"/>
                <a:gd name="connsiteY8" fmla="*/ 789179 h 995810"/>
                <a:gd name="connsiteX9" fmla="*/ 756860 w 1195011"/>
                <a:gd name="connsiteY9" fmla="*/ 965738 h 995810"/>
                <a:gd name="connsiteX10" fmla="*/ 585628 w 1195011"/>
                <a:gd name="connsiteY10" fmla="*/ 995554 h 995810"/>
                <a:gd name="connsiteX11" fmla="*/ 436184 w 1195011"/>
                <a:gd name="connsiteY11" fmla="*/ 962564 h 995810"/>
                <a:gd name="connsiteX12" fmla="*/ 88899 w 1195011"/>
                <a:gd name="connsiteY12" fmla="*/ 686778 h 995810"/>
                <a:gd name="connsiteX13" fmla="*/ 0 w 1195011"/>
                <a:gd name="connsiteY13" fmla="*/ 502627 h 995810"/>
                <a:gd name="connsiteX14" fmla="*/ 42703 w 1195011"/>
                <a:gd name="connsiteY14" fmla="*/ 357379 h 995810"/>
                <a:gd name="connsiteX15" fmla="*/ 331628 w 1195011"/>
                <a:gd name="connsiteY15" fmla="*/ 77979 h 995810"/>
                <a:gd name="connsiteX0" fmla="*/ 331628 w 1195011"/>
                <a:gd name="connsiteY0" fmla="*/ 71091 h 988922"/>
                <a:gd name="connsiteX1" fmla="*/ 613986 w 1195011"/>
                <a:gd name="connsiteY1" fmla="*/ 0 h 988922"/>
                <a:gd name="connsiteX2" fmla="*/ 725328 w 1195011"/>
                <a:gd name="connsiteY2" fmla="*/ 441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1091 h 988922"/>
                <a:gd name="connsiteX1" fmla="*/ 613986 w 1195011"/>
                <a:gd name="connsiteY1" fmla="*/ 0 h 988922"/>
                <a:gd name="connsiteX2" fmla="*/ 725328 w 1195011"/>
                <a:gd name="connsiteY2" fmla="*/ 441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1091 h 988922"/>
                <a:gd name="connsiteX1" fmla="*/ 613986 w 1195011"/>
                <a:gd name="connsiteY1" fmla="*/ 0 h 988922"/>
                <a:gd name="connsiteX2" fmla="*/ 725328 w 1195011"/>
                <a:gd name="connsiteY2" fmla="*/ 441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1145 h 988976"/>
                <a:gd name="connsiteX1" fmla="*/ 613986 w 1195011"/>
                <a:gd name="connsiteY1" fmla="*/ 54 h 988976"/>
                <a:gd name="connsiteX2" fmla="*/ 725328 w 1195011"/>
                <a:gd name="connsiteY2" fmla="*/ 4470 h 988976"/>
                <a:gd name="connsiteX3" fmla="*/ 1058703 w 1195011"/>
                <a:gd name="connsiteY3" fmla="*/ 140995 h 988976"/>
                <a:gd name="connsiteX4" fmla="*/ 1163260 w 1195011"/>
                <a:gd name="connsiteY4" fmla="*/ 244530 h 988976"/>
                <a:gd name="connsiteX5" fmla="*/ 1195011 w 1195011"/>
                <a:gd name="connsiteY5" fmla="*/ 377879 h 988976"/>
                <a:gd name="connsiteX6" fmla="*/ 1131509 w 1195011"/>
                <a:gd name="connsiteY6" fmla="*/ 669980 h 988976"/>
                <a:gd name="connsiteX7" fmla="*/ 1099760 w 1195011"/>
                <a:gd name="connsiteY7" fmla="*/ 739829 h 988976"/>
                <a:gd name="connsiteX8" fmla="*/ 1058703 w 1195011"/>
                <a:gd name="connsiteY8" fmla="*/ 782345 h 988976"/>
                <a:gd name="connsiteX9" fmla="*/ 756860 w 1195011"/>
                <a:gd name="connsiteY9" fmla="*/ 958904 h 988976"/>
                <a:gd name="connsiteX10" fmla="*/ 585628 w 1195011"/>
                <a:gd name="connsiteY10" fmla="*/ 988720 h 988976"/>
                <a:gd name="connsiteX11" fmla="*/ 436184 w 1195011"/>
                <a:gd name="connsiteY11" fmla="*/ 955730 h 988976"/>
                <a:gd name="connsiteX12" fmla="*/ 88899 w 1195011"/>
                <a:gd name="connsiteY12" fmla="*/ 679944 h 988976"/>
                <a:gd name="connsiteX13" fmla="*/ 0 w 1195011"/>
                <a:gd name="connsiteY13" fmla="*/ 495793 h 988976"/>
                <a:gd name="connsiteX14" fmla="*/ 42703 w 1195011"/>
                <a:gd name="connsiteY14" fmla="*/ 350545 h 988976"/>
                <a:gd name="connsiteX15" fmla="*/ 331628 w 1195011"/>
                <a:gd name="connsiteY15" fmla="*/ 71145 h 988976"/>
                <a:gd name="connsiteX0" fmla="*/ 331628 w 1195011"/>
                <a:gd name="connsiteY0" fmla="*/ 71091 h 988922"/>
                <a:gd name="connsiteX1" fmla="*/ 613986 w 1195011"/>
                <a:gd name="connsiteY1" fmla="*/ 0 h 988922"/>
                <a:gd name="connsiteX2" fmla="*/ 725328 w 1195011"/>
                <a:gd name="connsiteY2" fmla="*/ 441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3805 h 991636"/>
                <a:gd name="connsiteX1" fmla="*/ 613986 w 1195011"/>
                <a:gd name="connsiteY1" fmla="*/ 2714 h 991636"/>
                <a:gd name="connsiteX2" fmla="*/ 725328 w 1195011"/>
                <a:gd name="connsiteY2" fmla="*/ 7130 h 991636"/>
                <a:gd name="connsiteX3" fmla="*/ 1058703 w 1195011"/>
                <a:gd name="connsiteY3" fmla="*/ 143655 h 991636"/>
                <a:gd name="connsiteX4" fmla="*/ 1163260 w 1195011"/>
                <a:gd name="connsiteY4" fmla="*/ 247190 h 991636"/>
                <a:gd name="connsiteX5" fmla="*/ 1195011 w 1195011"/>
                <a:gd name="connsiteY5" fmla="*/ 380539 h 991636"/>
                <a:gd name="connsiteX6" fmla="*/ 1131509 w 1195011"/>
                <a:gd name="connsiteY6" fmla="*/ 672640 h 991636"/>
                <a:gd name="connsiteX7" fmla="*/ 1099760 w 1195011"/>
                <a:gd name="connsiteY7" fmla="*/ 742489 h 991636"/>
                <a:gd name="connsiteX8" fmla="*/ 1058703 w 1195011"/>
                <a:gd name="connsiteY8" fmla="*/ 785005 h 991636"/>
                <a:gd name="connsiteX9" fmla="*/ 756860 w 1195011"/>
                <a:gd name="connsiteY9" fmla="*/ 961564 h 991636"/>
                <a:gd name="connsiteX10" fmla="*/ 585628 w 1195011"/>
                <a:gd name="connsiteY10" fmla="*/ 991380 h 991636"/>
                <a:gd name="connsiteX11" fmla="*/ 436184 w 1195011"/>
                <a:gd name="connsiteY11" fmla="*/ 958390 h 991636"/>
                <a:gd name="connsiteX12" fmla="*/ 88899 w 1195011"/>
                <a:gd name="connsiteY12" fmla="*/ 682604 h 991636"/>
                <a:gd name="connsiteX13" fmla="*/ 0 w 1195011"/>
                <a:gd name="connsiteY13" fmla="*/ 498453 h 991636"/>
                <a:gd name="connsiteX14" fmla="*/ 42703 w 1195011"/>
                <a:gd name="connsiteY14" fmla="*/ 353205 h 991636"/>
                <a:gd name="connsiteX15" fmla="*/ 331628 w 1195011"/>
                <a:gd name="connsiteY15" fmla="*/ 73805 h 991636"/>
                <a:gd name="connsiteX0" fmla="*/ 331628 w 1195011"/>
                <a:gd name="connsiteY0" fmla="*/ 71091 h 988922"/>
                <a:gd name="connsiteX1" fmla="*/ 613986 w 1195011"/>
                <a:gd name="connsiteY1" fmla="*/ 0 h 988922"/>
                <a:gd name="connsiteX2" fmla="*/ 750728 w 1195011"/>
                <a:gd name="connsiteY2" fmla="*/ 1076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1091 h 988922"/>
                <a:gd name="connsiteX1" fmla="*/ 613986 w 1195011"/>
                <a:gd name="connsiteY1" fmla="*/ 0 h 988922"/>
                <a:gd name="connsiteX2" fmla="*/ 750728 w 1195011"/>
                <a:gd name="connsiteY2" fmla="*/ 10766 h 988922"/>
                <a:gd name="connsiteX3" fmla="*/ 1058703 w 1195011"/>
                <a:gd name="connsiteY3" fmla="*/ 140941 h 988922"/>
                <a:gd name="connsiteX4" fmla="*/ 1163260 w 1195011"/>
                <a:gd name="connsiteY4" fmla="*/ 244476 h 988922"/>
                <a:gd name="connsiteX5" fmla="*/ 1195011 w 1195011"/>
                <a:gd name="connsiteY5" fmla="*/ 377825 h 988922"/>
                <a:gd name="connsiteX6" fmla="*/ 1131509 w 1195011"/>
                <a:gd name="connsiteY6" fmla="*/ 669926 h 988922"/>
                <a:gd name="connsiteX7" fmla="*/ 1099760 w 1195011"/>
                <a:gd name="connsiteY7" fmla="*/ 739775 h 988922"/>
                <a:gd name="connsiteX8" fmla="*/ 1058703 w 1195011"/>
                <a:gd name="connsiteY8" fmla="*/ 782291 h 988922"/>
                <a:gd name="connsiteX9" fmla="*/ 756860 w 1195011"/>
                <a:gd name="connsiteY9" fmla="*/ 958850 h 988922"/>
                <a:gd name="connsiteX10" fmla="*/ 585628 w 1195011"/>
                <a:gd name="connsiteY10" fmla="*/ 988666 h 988922"/>
                <a:gd name="connsiteX11" fmla="*/ 436184 w 1195011"/>
                <a:gd name="connsiteY11" fmla="*/ 955676 h 988922"/>
                <a:gd name="connsiteX12" fmla="*/ 88899 w 1195011"/>
                <a:gd name="connsiteY12" fmla="*/ 679890 h 988922"/>
                <a:gd name="connsiteX13" fmla="*/ 0 w 1195011"/>
                <a:gd name="connsiteY13" fmla="*/ 495739 h 988922"/>
                <a:gd name="connsiteX14" fmla="*/ 42703 w 1195011"/>
                <a:gd name="connsiteY14" fmla="*/ 350491 h 988922"/>
                <a:gd name="connsiteX15" fmla="*/ 331628 w 1195011"/>
                <a:gd name="connsiteY15" fmla="*/ 71091 h 988922"/>
                <a:gd name="connsiteX0" fmla="*/ 331628 w 1195011"/>
                <a:gd name="connsiteY0" fmla="*/ 76778 h 994609"/>
                <a:gd name="connsiteX1" fmla="*/ 613986 w 1195011"/>
                <a:gd name="connsiteY1" fmla="*/ 5687 h 994609"/>
                <a:gd name="connsiteX2" fmla="*/ 658435 w 1195011"/>
                <a:gd name="connsiteY2" fmla="*/ 5687 h 994609"/>
                <a:gd name="connsiteX3" fmla="*/ 750728 w 1195011"/>
                <a:gd name="connsiteY3" fmla="*/ 16453 h 994609"/>
                <a:gd name="connsiteX4" fmla="*/ 1058703 w 1195011"/>
                <a:gd name="connsiteY4" fmla="*/ 146628 h 994609"/>
                <a:gd name="connsiteX5" fmla="*/ 1163260 w 1195011"/>
                <a:gd name="connsiteY5" fmla="*/ 250163 h 994609"/>
                <a:gd name="connsiteX6" fmla="*/ 1195011 w 1195011"/>
                <a:gd name="connsiteY6" fmla="*/ 383512 h 994609"/>
                <a:gd name="connsiteX7" fmla="*/ 1131509 w 1195011"/>
                <a:gd name="connsiteY7" fmla="*/ 675613 h 994609"/>
                <a:gd name="connsiteX8" fmla="*/ 1099760 w 1195011"/>
                <a:gd name="connsiteY8" fmla="*/ 745462 h 994609"/>
                <a:gd name="connsiteX9" fmla="*/ 1058703 w 1195011"/>
                <a:gd name="connsiteY9" fmla="*/ 787978 h 994609"/>
                <a:gd name="connsiteX10" fmla="*/ 756860 w 1195011"/>
                <a:gd name="connsiteY10" fmla="*/ 964537 h 994609"/>
                <a:gd name="connsiteX11" fmla="*/ 585628 w 1195011"/>
                <a:gd name="connsiteY11" fmla="*/ 994353 h 994609"/>
                <a:gd name="connsiteX12" fmla="*/ 436184 w 1195011"/>
                <a:gd name="connsiteY12" fmla="*/ 961363 h 994609"/>
                <a:gd name="connsiteX13" fmla="*/ 88899 w 1195011"/>
                <a:gd name="connsiteY13" fmla="*/ 685577 h 994609"/>
                <a:gd name="connsiteX14" fmla="*/ 0 w 1195011"/>
                <a:gd name="connsiteY14" fmla="*/ 501426 h 994609"/>
                <a:gd name="connsiteX15" fmla="*/ 42703 w 1195011"/>
                <a:gd name="connsiteY15" fmla="*/ 356178 h 994609"/>
                <a:gd name="connsiteX16" fmla="*/ 331628 w 1195011"/>
                <a:gd name="connsiteY16" fmla="*/ 76778 h 994609"/>
                <a:gd name="connsiteX0" fmla="*/ 331628 w 1195011"/>
                <a:gd name="connsiteY0" fmla="*/ 77882 h 995713"/>
                <a:gd name="connsiteX1" fmla="*/ 613986 w 1195011"/>
                <a:gd name="connsiteY1" fmla="*/ 6791 h 995713"/>
                <a:gd name="connsiteX2" fmla="*/ 674310 w 1195011"/>
                <a:gd name="connsiteY2" fmla="*/ 3616 h 995713"/>
                <a:gd name="connsiteX3" fmla="*/ 750728 w 1195011"/>
                <a:gd name="connsiteY3" fmla="*/ 17557 h 995713"/>
                <a:gd name="connsiteX4" fmla="*/ 1058703 w 1195011"/>
                <a:gd name="connsiteY4" fmla="*/ 147732 h 995713"/>
                <a:gd name="connsiteX5" fmla="*/ 1163260 w 1195011"/>
                <a:gd name="connsiteY5" fmla="*/ 251267 h 995713"/>
                <a:gd name="connsiteX6" fmla="*/ 1195011 w 1195011"/>
                <a:gd name="connsiteY6" fmla="*/ 384616 h 995713"/>
                <a:gd name="connsiteX7" fmla="*/ 1131509 w 1195011"/>
                <a:gd name="connsiteY7" fmla="*/ 676717 h 995713"/>
                <a:gd name="connsiteX8" fmla="*/ 1099760 w 1195011"/>
                <a:gd name="connsiteY8" fmla="*/ 746566 h 995713"/>
                <a:gd name="connsiteX9" fmla="*/ 1058703 w 1195011"/>
                <a:gd name="connsiteY9" fmla="*/ 789082 h 995713"/>
                <a:gd name="connsiteX10" fmla="*/ 756860 w 1195011"/>
                <a:gd name="connsiteY10" fmla="*/ 965641 h 995713"/>
                <a:gd name="connsiteX11" fmla="*/ 585628 w 1195011"/>
                <a:gd name="connsiteY11" fmla="*/ 995457 h 995713"/>
                <a:gd name="connsiteX12" fmla="*/ 436184 w 1195011"/>
                <a:gd name="connsiteY12" fmla="*/ 962467 h 995713"/>
                <a:gd name="connsiteX13" fmla="*/ 88899 w 1195011"/>
                <a:gd name="connsiteY13" fmla="*/ 686681 h 995713"/>
                <a:gd name="connsiteX14" fmla="*/ 0 w 1195011"/>
                <a:gd name="connsiteY14" fmla="*/ 502530 h 995713"/>
                <a:gd name="connsiteX15" fmla="*/ 42703 w 1195011"/>
                <a:gd name="connsiteY15" fmla="*/ 357282 h 995713"/>
                <a:gd name="connsiteX16" fmla="*/ 331628 w 1195011"/>
                <a:gd name="connsiteY16" fmla="*/ 77882 h 995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95011" h="995713">
                  <a:moveTo>
                    <a:pt x="331628" y="77882"/>
                  </a:moveTo>
                  <a:cubicBezTo>
                    <a:pt x="433192" y="32167"/>
                    <a:pt x="507094" y="27429"/>
                    <a:pt x="613986" y="6791"/>
                  </a:cubicBezTo>
                  <a:cubicBezTo>
                    <a:pt x="668454" y="-5057"/>
                    <a:pt x="651520" y="1822"/>
                    <a:pt x="674310" y="3616"/>
                  </a:cubicBezTo>
                  <a:cubicBezTo>
                    <a:pt x="697100" y="5410"/>
                    <a:pt x="686662" y="-6462"/>
                    <a:pt x="750728" y="17557"/>
                  </a:cubicBezTo>
                  <a:cubicBezTo>
                    <a:pt x="814794" y="41576"/>
                    <a:pt x="989948" y="108780"/>
                    <a:pt x="1058703" y="147732"/>
                  </a:cubicBezTo>
                  <a:cubicBezTo>
                    <a:pt x="1127458" y="186684"/>
                    <a:pt x="1116200" y="202791"/>
                    <a:pt x="1163260" y="251267"/>
                  </a:cubicBezTo>
                  <a:cubicBezTo>
                    <a:pt x="1181745" y="315619"/>
                    <a:pt x="1188661" y="330112"/>
                    <a:pt x="1195011" y="384616"/>
                  </a:cubicBezTo>
                  <a:cubicBezTo>
                    <a:pt x="1185486" y="435945"/>
                    <a:pt x="1144738" y="640734"/>
                    <a:pt x="1131509" y="676717"/>
                  </a:cubicBezTo>
                  <a:cubicBezTo>
                    <a:pt x="1118280" y="712700"/>
                    <a:pt x="1109249" y="731013"/>
                    <a:pt x="1099760" y="746566"/>
                  </a:cubicBezTo>
                  <a:cubicBezTo>
                    <a:pt x="1071221" y="768469"/>
                    <a:pt x="1109503" y="739870"/>
                    <a:pt x="1058703" y="789082"/>
                  </a:cubicBezTo>
                  <a:cubicBezTo>
                    <a:pt x="1007903" y="838294"/>
                    <a:pt x="821418" y="932833"/>
                    <a:pt x="756860" y="965641"/>
                  </a:cubicBezTo>
                  <a:cubicBezTo>
                    <a:pt x="692302" y="998449"/>
                    <a:pt x="639074" y="995986"/>
                    <a:pt x="585628" y="995457"/>
                  </a:cubicBezTo>
                  <a:cubicBezTo>
                    <a:pt x="532182" y="994928"/>
                    <a:pt x="555485" y="998584"/>
                    <a:pt x="436184" y="962467"/>
                  </a:cubicBezTo>
                  <a:cubicBezTo>
                    <a:pt x="358158" y="910475"/>
                    <a:pt x="149955" y="756458"/>
                    <a:pt x="88899" y="686681"/>
                  </a:cubicBezTo>
                  <a:cubicBezTo>
                    <a:pt x="27843" y="616904"/>
                    <a:pt x="8758" y="556371"/>
                    <a:pt x="0" y="502530"/>
                  </a:cubicBezTo>
                  <a:cubicBezTo>
                    <a:pt x="3942" y="483614"/>
                    <a:pt x="19182" y="393132"/>
                    <a:pt x="42703" y="357282"/>
                  </a:cubicBezTo>
                  <a:cubicBezTo>
                    <a:pt x="66224" y="321432"/>
                    <a:pt x="230064" y="123597"/>
                    <a:pt x="331628" y="77882"/>
                  </a:cubicBez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9" name="Forma libre: forma 8"/>
            <p:cNvSpPr/>
            <p:nvPr/>
          </p:nvSpPr>
          <p:spPr>
            <a:xfrm>
              <a:off x="5732523" y="1885950"/>
              <a:ext cx="1073943" cy="842260"/>
            </a:xfrm>
            <a:custGeom>
              <a:avLst/>
              <a:gdLst>
                <a:gd name="connsiteX0" fmla="*/ 127000 w 901700"/>
                <a:gd name="connsiteY0" fmla="*/ 69850 h 819150"/>
                <a:gd name="connsiteX1" fmla="*/ 0 w 901700"/>
                <a:gd name="connsiteY1" fmla="*/ 355600 h 819150"/>
                <a:gd name="connsiteX2" fmla="*/ 101600 w 901700"/>
                <a:gd name="connsiteY2" fmla="*/ 660400 h 819150"/>
                <a:gd name="connsiteX3" fmla="*/ 266700 w 901700"/>
                <a:gd name="connsiteY3" fmla="*/ 787400 h 819150"/>
                <a:gd name="connsiteX4" fmla="*/ 603250 w 901700"/>
                <a:gd name="connsiteY4" fmla="*/ 819150 h 819150"/>
                <a:gd name="connsiteX5" fmla="*/ 901700 w 901700"/>
                <a:gd name="connsiteY5" fmla="*/ 514350 h 819150"/>
                <a:gd name="connsiteX6" fmla="*/ 901700 w 901700"/>
                <a:gd name="connsiteY6" fmla="*/ 171450 h 819150"/>
                <a:gd name="connsiteX7" fmla="*/ 546100 w 901700"/>
                <a:gd name="connsiteY7" fmla="*/ 0 h 819150"/>
                <a:gd name="connsiteX8" fmla="*/ 127000 w 901700"/>
                <a:gd name="connsiteY8" fmla="*/ 69850 h 819150"/>
                <a:gd name="connsiteX0" fmla="*/ 127000 w 942656"/>
                <a:gd name="connsiteY0" fmla="*/ 69850 h 819150"/>
                <a:gd name="connsiteX1" fmla="*/ 0 w 942656"/>
                <a:gd name="connsiteY1" fmla="*/ 355600 h 819150"/>
                <a:gd name="connsiteX2" fmla="*/ 101600 w 942656"/>
                <a:gd name="connsiteY2" fmla="*/ 660400 h 819150"/>
                <a:gd name="connsiteX3" fmla="*/ 266700 w 942656"/>
                <a:gd name="connsiteY3" fmla="*/ 787400 h 819150"/>
                <a:gd name="connsiteX4" fmla="*/ 603250 w 942656"/>
                <a:gd name="connsiteY4" fmla="*/ 819150 h 819150"/>
                <a:gd name="connsiteX5" fmla="*/ 901700 w 942656"/>
                <a:gd name="connsiteY5" fmla="*/ 514350 h 819150"/>
                <a:gd name="connsiteX6" fmla="*/ 901700 w 942656"/>
                <a:gd name="connsiteY6" fmla="*/ 171450 h 819150"/>
                <a:gd name="connsiteX7" fmla="*/ 546100 w 942656"/>
                <a:gd name="connsiteY7" fmla="*/ 0 h 819150"/>
                <a:gd name="connsiteX8" fmla="*/ 127000 w 942656"/>
                <a:gd name="connsiteY8" fmla="*/ 69850 h 819150"/>
                <a:gd name="connsiteX0" fmla="*/ 127000 w 967252"/>
                <a:gd name="connsiteY0" fmla="*/ 69850 h 819150"/>
                <a:gd name="connsiteX1" fmla="*/ 0 w 967252"/>
                <a:gd name="connsiteY1" fmla="*/ 355600 h 819150"/>
                <a:gd name="connsiteX2" fmla="*/ 101600 w 967252"/>
                <a:gd name="connsiteY2" fmla="*/ 660400 h 819150"/>
                <a:gd name="connsiteX3" fmla="*/ 266700 w 967252"/>
                <a:gd name="connsiteY3" fmla="*/ 787400 h 819150"/>
                <a:gd name="connsiteX4" fmla="*/ 603250 w 967252"/>
                <a:gd name="connsiteY4" fmla="*/ 819150 h 819150"/>
                <a:gd name="connsiteX5" fmla="*/ 901700 w 967252"/>
                <a:gd name="connsiteY5" fmla="*/ 514350 h 819150"/>
                <a:gd name="connsiteX6" fmla="*/ 901700 w 967252"/>
                <a:gd name="connsiteY6" fmla="*/ 171450 h 819150"/>
                <a:gd name="connsiteX7" fmla="*/ 546100 w 967252"/>
                <a:gd name="connsiteY7" fmla="*/ 0 h 819150"/>
                <a:gd name="connsiteX8" fmla="*/ 127000 w 967252"/>
                <a:gd name="connsiteY8" fmla="*/ 69850 h 819150"/>
                <a:gd name="connsiteX0" fmla="*/ 127000 w 967252"/>
                <a:gd name="connsiteY0" fmla="*/ 91456 h 840756"/>
                <a:gd name="connsiteX1" fmla="*/ 0 w 967252"/>
                <a:gd name="connsiteY1" fmla="*/ 377206 h 840756"/>
                <a:gd name="connsiteX2" fmla="*/ 101600 w 967252"/>
                <a:gd name="connsiteY2" fmla="*/ 682006 h 840756"/>
                <a:gd name="connsiteX3" fmla="*/ 266700 w 967252"/>
                <a:gd name="connsiteY3" fmla="*/ 809006 h 840756"/>
                <a:gd name="connsiteX4" fmla="*/ 603250 w 967252"/>
                <a:gd name="connsiteY4" fmla="*/ 840756 h 840756"/>
                <a:gd name="connsiteX5" fmla="*/ 901700 w 967252"/>
                <a:gd name="connsiteY5" fmla="*/ 535956 h 840756"/>
                <a:gd name="connsiteX6" fmla="*/ 901700 w 967252"/>
                <a:gd name="connsiteY6" fmla="*/ 193056 h 840756"/>
                <a:gd name="connsiteX7" fmla="*/ 546100 w 967252"/>
                <a:gd name="connsiteY7" fmla="*/ 21606 h 840756"/>
                <a:gd name="connsiteX8" fmla="*/ 127000 w 967252"/>
                <a:gd name="connsiteY8" fmla="*/ 91456 h 840756"/>
                <a:gd name="connsiteX0" fmla="*/ 127000 w 967252"/>
                <a:gd name="connsiteY0" fmla="*/ 74780 h 824080"/>
                <a:gd name="connsiteX1" fmla="*/ 0 w 967252"/>
                <a:gd name="connsiteY1" fmla="*/ 360530 h 824080"/>
                <a:gd name="connsiteX2" fmla="*/ 101600 w 967252"/>
                <a:gd name="connsiteY2" fmla="*/ 665330 h 824080"/>
                <a:gd name="connsiteX3" fmla="*/ 266700 w 967252"/>
                <a:gd name="connsiteY3" fmla="*/ 792330 h 824080"/>
                <a:gd name="connsiteX4" fmla="*/ 603250 w 967252"/>
                <a:gd name="connsiteY4" fmla="*/ 824080 h 824080"/>
                <a:gd name="connsiteX5" fmla="*/ 901700 w 967252"/>
                <a:gd name="connsiteY5" fmla="*/ 519280 h 824080"/>
                <a:gd name="connsiteX6" fmla="*/ 901700 w 967252"/>
                <a:gd name="connsiteY6" fmla="*/ 176380 h 824080"/>
                <a:gd name="connsiteX7" fmla="*/ 546100 w 967252"/>
                <a:gd name="connsiteY7" fmla="*/ 4930 h 824080"/>
                <a:gd name="connsiteX8" fmla="*/ 127000 w 967252"/>
                <a:gd name="connsiteY8" fmla="*/ 74780 h 824080"/>
                <a:gd name="connsiteX0" fmla="*/ 135693 w 975945"/>
                <a:gd name="connsiteY0" fmla="*/ 74780 h 824080"/>
                <a:gd name="connsiteX1" fmla="*/ 8693 w 975945"/>
                <a:gd name="connsiteY1" fmla="*/ 360530 h 824080"/>
                <a:gd name="connsiteX2" fmla="*/ 110293 w 975945"/>
                <a:gd name="connsiteY2" fmla="*/ 665330 h 824080"/>
                <a:gd name="connsiteX3" fmla="*/ 275393 w 975945"/>
                <a:gd name="connsiteY3" fmla="*/ 792330 h 824080"/>
                <a:gd name="connsiteX4" fmla="*/ 611943 w 975945"/>
                <a:gd name="connsiteY4" fmla="*/ 824080 h 824080"/>
                <a:gd name="connsiteX5" fmla="*/ 910393 w 975945"/>
                <a:gd name="connsiteY5" fmla="*/ 519280 h 824080"/>
                <a:gd name="connsiteX6" fmla="*/ 910393 w 975945"/>
                <a:gd name="connsiteY6" fmla="*/ 176380 h 824080"/>
                <a:gd name="connsiteX7" fmla="*/ 554793 w 975945"/>
                <a:gd name="connsiteY7" fmla="*/ 4930 h 824080"/>
                <a:gd name="connsiteX8" fmla="*/ 135693 w 975945"/>
                <a:gd name="connsiteY8" fmla="*/ 74780 h 824080"/>
                <a:gd name="connsiteX0" fmla="*/ 135693 w 975945"/>
                <a:gd name="connsiteY0" fmla="*/ 74780 h 824080"/>
                <a:gd name="connsiteX1" fmla="*/ 8693 w 975945"/>
                <a:gd name="connsiteY1" fmla="*/ 360530 h 824080"/>
                <a:gd name="connsiteX2" fmla="*/ 110293 w 975945"/>
                <a:gd name="connsiteY2" fmla="*/ 665330 h 824080"/>
                <a:gd name="connsiteX3" fmla="*/ 275393 w 975945"/>
                <a:gd name="connsiteY3" fmla="*/ 792330 h 824080"/>
                <a:gd name="connsiteX4" fmla="*/ 611943 w 975945"/>
                <a:gd name="connsiteY4" fmla="*/ 824080 h 824080"/>
                <a:gd name="connsiteX5" fmla="*/ 910393 w 975945"/>
                <a:gd name="connsiteY5" fmla="*/ 519280 h 824080"/>
                <a:gd name="connsiteX6" fmla="*/ 910393 w 975945"/>
                <a:gd name="connsiteY6" fmla="*/ 176380 h 824080"/>
                <a:gd name="connsiteX7" fmla="*/ 554793 w 975945"/>
                <a:gd name="connsiteY7" fmla="*/ 4930 h 824080"/>
                <a:gd name="connsiteX8" fmla="*/ 135693 w 975945"/>
                <a:gd name="connsiteY8" fmla="*/ 74780 h 824080"/>
                <a:gd name="connsiteX0" fmla="*/ 135693 w 975945"/>
                <a:gd name="connsiteY0" fmla="*/ 74780 h 824080"/>
                <a:gd name="connsiteX1" fmla="*/ 8693 w 975945"/>
                <a:gd name="connsiteY1" fmla="*/ 360530 h 824080"/>
                <a:gd name="connsiteX2" fmla="*/ 110293 w 975945"/>
                <a:gd name="connsiteY2" fmla="*/ 665330 h 824080"/>
                <a:gd name="connsiteX3" fmla="*/ 275393 w 975945"/>
                <a:gd name="connsiteY3" fmla="*/ 792330 h 824080"/>
                <a:gd name="connsiteX4" fmla="*/ 611943 w 975945"/>
                <a:gd name="connsiteY4" fmla="*/ 824080 h 824080"/>
                <a:gd name="connsiteX5" fmla="*/ 910393 w 975945"/>
                <a:gd name="connsiteY5" fmla="*/ 519280 h 824080"/>
                <a:gd name="connsiteX6" fmla="*/ 910393 w 975945"/>
                <a:gd name="connsiteY6" fmla="*/ 176380 h 824080"/>
                <a:gd name="connsiteX7" fmla="*/ 554793 w 975945"/>
                <a:gd name="connsiteY7" fmla="*/ 4930 h 824080"/>
                <a:gd name="connsiteX8" fmla="*/ 135693 w 975945"/>
                <a:gd name="connsiteY8" fmla="*/ 74780 h 824080"/>
                <a:gd name="connsiteX0" fmla="*/ 135693 w 975945"/>
                <a:gd name="connsiteY0" fmla="*/ 74780 h 824469"/>
                <a:gd name="connsiteX1" fmla="*/ 8693 w 975945"/>
                <a:gd name="connsiteY1" fmla="*/ 360530 h 824469"/>
                <a:gd name="connsiteX2" fmla="*/ 110293 w 975945"/>
                <a:gd name="connsiteY2" fmla="*/ 665330 h 824469"/>
                <a:gd name="connsiteX3" fmla="*/ 275393 w 975945"/>
                <a:gd name="connsiteY3" fmla="*/ 792330 h 824469"/>
                <a:gd name="connsiteX4" fmla="*/ 611943 w 975945"/>
                <a:gd name="connsiteY4" fmla="*/ 824080 h 824469"/>
                <a:gd name="connsiteX5" fmla="*/ 910393 w 975945"/>
                <a:gd name="connsiteY5" fmla="*/ 519280 h 824469"/>
                <a:gd name="connsiteX6" fmla="*/ 910393 w 975945"/>
                <a:gd name="connsiteY6" fmla="*/ 176380 h 824469"/>
                <a:gd name="connsiteX7" fmla="*/ 554793 w 975945"/>
                <a:gd name="connsiteY7" fmla="*/ 4930 h 824469"/>
                <a:gd name="connsiteX8" fmla="*/ 135693 w 975945"/>
                <a:gd name="connsiteY8" fmla="*/ 74780 h 824469"/>
                <a:gd name="connsiteX0" fmla="*/ 135693 w 975945"/>
                <a:gd name="connsiteY0" fmla="*/ 74780 h 824469"/>
                <a:gd name="connsiteX1" fmla="*/ 8693 w 975945"/>
                <a:gd name="connsiteY1" fmla="*/ 360530 h 824469"/>
                <a:gd name="connsiteX2" fmla="*/ 110293 w 975945"/>
                <a:gd name="connsiteY2" fmla="*/ 665330 h 824469"/>
                <a:gd name="connsiteX3" fmla="*/ 275393 w 975945"/>
                <a:gd name="connsiteY3" fmla="*/ 792330 h 824469"/>
                <a:gd name="connsiteX4" fmla="*/ 611943 w 975945"/>
                <a:gd name="connsiteY4" fmla="*/ 824080 h 824469"/>
                <a:gd name="connsiteX5" fmla="*/ 910393 w 975945"/>
                <a:gd name="connsiteY5" fmla="*/ 519280 h 824469"/>
                <a:gd name="connsiteX6" fmla="*/ 910393 w 975945"/>
                <a:gd name="connsiteY6" fmla="*/ 176380 h 824469"/>
                <a:gd name="connsiteX7" fmla="*/ 554793 w 975945"/>
                <a:gd name="connsiteY7" fmla="*/ 4930 h 824469"/>
                <a:gd name="connsiteX8" fmla="*/ 135693 w 975945"/>
                <a:gd name="connsiteY8" fmla="*/ 74780 h 824469"/>
                <a:gd name="connsiteX0" fmla="*/ 135693 w 975945"/>
                <a:gd name="connsiteY0" fmla="*/ 74780 h 824469"/>
                <a:gd name="connsiteX1" fmla="*/ 8693 w 975945"/>
                <a:gd name="connsiteY1" fmla="*/ 360530 h 824469"/>
                <a:gd name="connsiteX2" fmla="*/ 110293 w 975945"/>
                <a:gd name="connsiteY2" fmla="*/ 665330 h 824469"/>
                <a:gd name="connsiteX3" fmla="*/ 275393 w 975945"/>
                <a:gd name="connsiteY3" fmla="*/ 792330 h 824469"/>
                <a:gd name="connsiteX4" fmla="*/ 611943 w 975945"/>
                <a:gd name="connsiteY4" fmla="*/ 824080 h 824469"/>
                <a:gd name="connsiteX5" fmla="*/ 910393 w 975945"/>
                <a:gd name="connsiteY5" fmla="*/ 519280 h 824469"/>
                <a:gd name="connsiteX6" fmla="*/ 910393 w 975945"/>
                <a:gd name="connsiteY6" fmla="*/ 176380 h 824469"/>
                <a:gd name="connsiteX7" fmla="*/ 554793 w 975945"/>
                <a:gd name="connsiteY7" fmla="*/ 4930 h 824469"/>
                <a:gd name="connsiteX8" fmla="*/ 135693 w 975945"/>
                <a:gd name="connsiteY8" fmla="*/ 74780 h 824469"/>
                <a:gd name="connsiteX0" fmla="*/ 133479 w 973731"/>
                <a:gd name="connsiteY0" fmla="*/ 74780 h 824469"/>
                <a:gd name="connsiteX1" fmla="*/ 6479 w 973731"/>
                <a:gd name="connsiteY1" fmla="*/ 360530 h 824469"/>
                <a:gd name="connsiteX2" fmla="*/ 108079 w 973731"/>
                <a:gd name="connsiteY2" fmla="*/ 665330 h 824469"/>
                <a:gd name="connsiteX3" fmla="*/ 273179 w 973731"/>
                <a:gd name="connsiteY3" fmla="*/ 792330 h 824469"/>
                <a:gd name="connsiteX4" fmla="*/ 609729 w 973731"/>
                <a:gd name="connsiteY4" fmla="*/ 824080 h 824469"/>
                <a:gd name="connsiteX5" fmla="*/ 908179 w 973731"/>
                <a:gd name="connsiteY5" fmla="*/ 519280 h 824469"/>
                <a:gd name="connsiteX6" fmla="*/ 908179 w 973731"/>
                <a:gd name="connsiteY6" fmla="*/ 176380 h 824469"/>
                <a:gd name="connsiteX7" fmla="*/ 552579 w 973731"/>
                <a:gd name="connsiteY7" fmla="*/ 4930 h 824469"/>
                <a:gd name="connsiteX8" fmla="*/ 133479 w 973731"/>
                <a:gd name="connsiteY8" fmla="*/ 74780 h 824469"/>
                <a:gd name="connsiteX0" fmla="*/ 133479 w 973731"/>
                <a:gd name="connsiteY0" fmla="*/ 74780 h 824469"/>
                <a:gd name="connsiteX1" fmla="*/ 6479 w 973731"/>
                <a:gd name="connsiteY1" fmla="*/ 360530 h 824469"/>
                <a:gd name="connsiteX2" fmla="*/ 108079 w 973731"/>
                <a:gd name="connsiteY2" fmla="*/ 665330 h 824469"/>
                <a:gd name="connsiteX3" fmla="*/ 273179 w 973731"/>
                <a:gd name="connsiteY3" fmla="*/ 792330 h 824469"/>
                <a:gd name="connsiteX4" fmla="*/ 609729 w 973731"/>
                <a:gd name="connsiteY4" fmla="*/ 824080 h 824469"/>
                <a:gd name="connsiteX5" fmla="*/ 908179 w 973731"/>
                <a:gd name="connsiteY5" fmla="*/ 519280 h 824469"/>
                <a:gd name="connsiteX6" fmla="*/ 908179 w 973731"/>
                <a:gd name="connsiteY6" fmla="*/ 176380 h 824469"/>
                <a:gd name="connsiteX7" fmla="*/ 552579 w 973731"/>
                <a:gd name="connsiteY7" fmla="*/ 4930 h 824469"/>
                <a:gd name="connsiteX8" fmla="*/ 133479 w 973731"/>
                <a:gd name="connsiteY8" fmla="*/ 74780 h 824469"/>
                <a:gd name="connsiteX0" fmla="*/ 127616 w 967868"/>
                <a:gd name="connsiteY0" fmla="*/ 74780 h 824469"/>
                <a:gd name="connsiteX1" fmla="*/ 616 w 967868"/>
                <a:gd name="connsiteY1" fmla="*/ 360530 h 824469"/>
                <a:gd name="connsiteX2" fmla="*/ 95866 w 967868"/>
                <a:gd name="connsiteY2" fmla="*/ 665330 h 824469"/>
                <a:gd name="connsiteX3" fmla="*/ 267316 w 967868"/>
                <a:gd name="connsiteY3" fmla="*/ 792330 h 824469"/>
                <a:gd name="connsiteX4" fmla="*/ 603866 w 967868"/>
                <a:gd name="connsiteY4" fmla="*/ 824080 h 824469"/>
                <a:gd name="connsiteX5" fmla="*/ 902316 w 967868"/>
                <a:gd name="connsiteY5" fmla="*/ 519280 h 824469"/>
                <a:gd name="connsiteX6" fmla="*/ 902316 w 967868"/>
                <a:gd name="connsiteY6" fmla="*/ 176380 h 824469"/>
                <a:gd name="connsiteX7" fmla="*/ 546716 w 967868"/>
                <a:gd name="connsiteY7" fmla="*/ 4930 h 824469"/>
                <a:gd name="connsiteX8" fmla="*/ 127616 w 967868"/>
                <a:gd name="connsiteY8" fmla="*/ 74780 h 824469"/>
                <a:gd name="connsiteX0" fmla="*/ 127616 w 967868"/>
                <a:gd name="connsiteY0" fmla="*/ 75592 h 825281"/>
                <a:gd name="connsiteX1" fmla="*/ 616 w 967868"/>
                <a:gd name="connsiteY1" fmla="*/ 361342 h 825281"/>
                <a:gd name="connsiteX2" fmla="*/ 95866 w 967868"/>
                <a:gd name="connsiteY2" fmla="*/ 666142 h 825281"/>
                <a:gd name="connsiteX3" fmla="*/ 267316 w 967868"/>
                <a:gd name="connsiteY3" fmla="*/ 793142 h 825281"/>
                <a:gd name="connsiteX4" fmla="*/ 603866 w 967868"/>
                <a:gd name="connsiteY4" fmla="*/ 824892 h 825281"/>
                <a:gd name="connsiteX5" fmla="*/ 902316 w 967868"/>
                <a:gd name="connsiteY5" fmla="*/ 520092 h 825281"/>
                <a:gd name="connsiteX6" fmla="*/ 902316 w 967868"/>
                <a:gd name="connsiteY6" fmla="*/ 177192 h 825281"/>
                <a:gd name="connsiteX7" fmla="*/ 546716 w 967868"/>
                <a:gd name="connsiteY7" fmla="*/ 5742 h 825281"/>
                <a:gd name="connsiteX8" fmla="*/ 127616 w 967868"/>
                <a:gd name="connsiteY8" fmla="*/ 75592 h 825281"/>
                <a:gd name="connsiteX0" fmla="*/ 127616 w 941631"/>
                <a:gd name="connsiteY0" fmla="*/ 75592 h 825281"/>
                <a:gd name="connsiteX1" fmla="*/ 616 w 941631"/>
                <a:gd name="connsiteY1" fmla="*/ 361342 h 825281"/>
                <a:gd name="connsiteX2" fmla="*/ 95866 w 941631"/>
                <a:gd name="connsiteY2" fmla="*/ 666142 h 825281"/>
                <a:gd name="connsiteX3" fmla="*/ 267316 w 941631"/>
                <a:gd name="connsiteY3" fmla="*/ 793142 h 825281"/>
                <a:gd name="connsiteX4" fmla="*/ 603866 w 941631"/>
                <a:gd name="connsiteY4" fmla="*/ 824892 h 825281"/>
                <a:gd name="connsiteX5" fmla="*/ 902316 w 941631"/>
                <a:gd name="connsiteY5" fmla="*/ 520092 h 825281"/>
                <a:gd name="connsiteX6" fmla="*/ 902316 w 941631"/>
                <a:gd name="connsiteY6" fmla="*/ 177192 h 825281"/>
                <a:gd name="connsiteX7" fmla="*/ 546716 w 941631"/>
                <a:gd name="connsiteY7" fmla="*/ 5742 h 825281"/>
                <a:gd name="connsiteX8" fmla="*/ 127616 w 941631"/>
                <a:gd name="connsiteY8" fmla="*/ 75592 h 825281"/>
                <a:gd name="connsiteX0" fmla="*/ 127616 w 941631"/>
                <a:gd name="connsiteY0" fmla="*/ 75592 h 829922"/>
                <a:gd name="connsiteX1" fmla="*/ 616 w 941631"/>
                <a:gd name="connsiteY1" fmla="*/ 361342 h 829922"/>
                <a:gd name="connsiteX2" fmla="*/ 95866 w 941631"/>
                <a:gd name="connsiteY2" fmla="*/ 666142 h 829922"/>
                <a:gd name="connsiteX3" fmla="*/ 267316 w 941631"/>
                <a:gd name="connsiteY3" fmla="*/ 793142 h 829922"/>
                <a:gd name="connsiteX4" fmla="*/ 603866 w 941631"/>
                <a:gd name="connsiteY4" fmla="*/ 824892 h 829922"/>
                <a:gd name="connsiteX5" fmla="*/ 902316 w 941631"/>
                <a:gd name="connsiteY5" fmla="*/ 520092 h 829922"/>
                <a:gd name="connsiteX6" fmla="*/ 902316 w 941631"/>
                <a:gd name="connsiteY6" fmla="*/ 177192 h 829922"/>
                <a:gd name="connsiteX7" fmla="*/ 546716 w 941631"/>
                <a:gd name="connsiteY7" fmla="*/ 5742 h 829922"/>
                <a:gd name="connsiteX8" fmla="*/ 127616 w 941631"/>
                <a:gd name="connsiteY8" fmla="*/ 75592 h 829922"/>
                <a:gd name="connsiteX0" fmla="*/ 127616 w 939727"/>
                <a:gd name="connsiteY0" fmla="*/ 75592 h 819252"/>
                <a:gd name="connsiteX1" fmla="*/ 616 w 939727"/>
                <a:gd name="connsiteY1" fmla="*/ 361342 h 819252"/>
                <a:gd name="connsiteX2" fmla="*/ 95866 w 939727"/>
                <a:gd name="connsiteY2" fmla="*/ 666142 h 819252"/>
                <a:gd name="connsiteX3" fmla="*/ 267316 w 939727"/>
                <a:gd name="connsiteY3" fmla="*/ 793142 h 819252"/>
                <a:gd name="connsiteX4" fmla="*/ 635616 w 939727"/>
                <a:gd name="connsiteY4" fmla="*/ 812192 h 819252"/>
                <a:gd name="connsiteX5" fmla="*/ 902316 w 939727"/>
                <a:gd name="connsiteY5" fmla="*/ 520092 h 819252"/>
                <a:gd name="connsiteX6" fmla="*/ 902316 w 939727"/>
                <a:gd name="connsiteY6" fmla="*/ 177192 h 819252"/>
                <a:gd name="connsiteX7" fmla="*/ 546716 w 939727"/>
                <a:gd name="connsiteY7" fmla="*/ 5742 h 819252"/>
                <a:gd name="connsiteX8" fmla="*/ 127616 w 939727"/>
                <a:gd name="connsiteY8" fmla="*/ 75592 h 819252"/>
                <a:gd name="connsiteX0" fmla="*/ 127381 w 939492"/>
                <a:gd name="connsiteY0" fmla="*/ 75592 h 832890"/>
                <a:gd name="connsiteX1" fmla="*/ 381 w 939492"/>
                <a:gd name="connsiteY1" fmla="*/ 361342 h 832890"/>
                <a:gd name="connsiteX2" fmla="*/ 95631 w 939492"/>
                <a:gd name="connsiteY2" fmla="*/ 666142 h 832890"/>
                <a:gd name="connsiteX3" fmla="*/ 298831 w 939492"/>
                <a:gd name="connsiteY3" fmla="*/ 793142 h 832890"/>
                <a:gd name="connsiteX4" fmla="*/ 635381 w 939492"/>
                <a:gd name="connsiteY4" fmla="*/ 812192 h 832890"/>
                <a:gd name="connsiteX5" fmla="*/ 902081 w 939492"/>
                <a:gd name="connsiteY5" fmla="*/ 520092 h 832890"/>
                <a:gd name="connsiteX6" fmla="*/ 902081 w 939492"/>
                <a:gd name="connsiteY6" fmla="*/ 177192 h 832890"/>
                <a:gd name="connsiteX7" fmla="*/ 546481 w 939492"/>
                <a:gd name="connsiteY7" fmla="*/ 5742 h 832890"/>
                <a:gd name="connsiteX8" fmla="*/ 127381 w 939492"/>
                <a:gd name="connsiteY8" fmla="*/ 75592 h 832890"/>
                <a:gd name="connsiteX0" fmla="*/ 127381 w 937831"/>
                <a:gd name="connsiteY0" fmla="*/ 75592 h 814796"/>
                <a:gd name="connsiteX1" fmla="*/ 381 w 937831"/>
                <a:gd name="connsiteY1" fmla="*/ 361342 h 814796"/>
                <a:gd name="connsiteX2" fmla="*/ 95631 w 937831"/>
                <a:gd name="connsiteY2" fmla="*/ 666142 h 814796"/>
                <a:gd name="connsiteX3" fmla="*/ 298831 w 937831"/>
                <a:gd name="connsiteY3" fmla="*/ 793142 h 814796"/>
                <a:gd name="connsiteX4" fmla="*/ 663956 w 937831"/>
                <a:gd name="connsiteY4" fmla="*/ 786792 h 814796"/>
                <a:gd name="connsiteX5" fmla="*/ 902081 w 937831"/>
                <a:gd name="connsiteY5" fmla="*/ 520092 h 814796"/>
                <a:gd name="connsiteX6" fmla="*/ 902081 w 937831"/>
                <a:gd name="connsiteY6" fmla="*/ 177192 h 814796"/>
                <a:gd name="connsiteX7" fmla="*/ 546481 w 937831"/>
                <a:gd name="connsiteY7" fmla="*/ 5742 h 814796"/>
                <a:gd name="connsiteX8" fmla="*/ 127381 w 937831"/>
                <a:gd name="connsiteY8" fmla="*/ 75592 h 814796"/>
                <a:gd name="connsiteX0" fmla="*/ 127381 w 996595"/>
                <a:gd name="connsiteY0" fmla="*/ 75592 h 814582"/>
                <a:gd name="connsiteX1" fmla="*/ 381 w 996595"/>
                <a:gd name="connsiteY1" fmla="*/ 361342 h 814582"/>
                <a:gd name="connsiteX2" fmla="*/ 95631 w 996595"/>
                <a:gd name="connsiteY2" fmla="*/ 666142 h 814582"/>
                <a:gd name="connsiteX3" fmla="*/ 298831 w 996595"/>
                <a:gd name="connsiteY3" fmla="*/ 793142 h 814582"/>
                <a:gd name="connsiteX4" fmla="*/ 663956 w 996595"/>
                <a:gd name="connsiteY4" fmla="*/ 786792 h 814582"/>
                <a:gd name="connsiteX5" fmla="*/ 984631 w 996595"/>
                <a:gd name="connsiteY5" fmla="*/ 523267 h 814582"/>
                <a:gd name="connsiteX6" fmla="*/ 902081 w 996595"/>
                <a:gd name="connsiteY6" fmla="*/ 177192 h 814582"/>
                <a:gd name="connsiteX7" fmla="*/ 546481 w 996595"/>
                <a:gd name="connsiteY7" fmla="*/ 5742 h 814582"/>
                <a:gd name="connsiteX8" fmla="*/ 127381 w 996595"/>
                <a:gd name="connsiteY8" fmla="*/ 75592 h 814582"/>
                <a:gd name="connsiteX0" fmla="*/ 127381 w 998432"/>
                <a:gd name="connsiteY0" fmla="*/ 70660 h 809650"/>
                <a:gd name="connsiteX1" fmla="*/ 381 w 998432"/>
                <a:gd name="connsiteY1" fmla="*/ 356410 h 809650"/>
                <a:gd name="connsiteX2" fmla="*/ 95631 w 998432"/>
                <a:gd name="connsiteY2" fmla="*/ 661210 h 809650"/>
                <a:gd name="connsiteX3" fmla="*/ 298831 w 998432"/>
                <a:gd name="connsiteY3" fmla="*/ 788210 h 809650"/>
                <a:gd name="connsiteX4" fmla="*/ 663956 w 998432"/>
                <a:gd name="connsiteY4" fmla="*/ 781860 h 809650"/>
                <a:gd name="connsiteX5" fmla="*/ 984631 w 998432"/>
                <a:gd name="connsiteY5" fmla="*/ 518335 h 809650"/>
                <a:gd name="connsiteX6" fmla="*/ 911606 w 998432"/>
                <a:gd name="connsiteY6" fmla="*/ 99235 h 809650"/>
                <a:gd name="connsiteX7" fmla="*/ 546481 w 998432"/>
                <a:gd name="connsiteY7" fmla="*/ 810 h 809650"/>
                <a:gd name="connsiteX8" fmla="*/ 127381 w 998432"/>
                <a:gd name="connsiteY8" fmla="*/ 70660 h 809650"/>
                <a:gd name="connsiteX0" fmla="*/ 127381 w 998432"/>
                <a:gd name="connsiteY0" fmla="*/ 114600 h 853590"/>
                <a:gd name="connsiteX1" fmla="*/ 381 w 998432"/>
                <a:gd name="connsiteY1" fmla="*/ 400350 h 853590"/>
                <a:gd name="connsiteX2" fmla="*/ 95631 w 998432"/>
                <a:gd name="connsiteY2" fmla="*/ 705150 h 853590"/>
                <a:gd name="connsiteX3" fmla="*/ 298831 w 998432"/>
                <a:gd name="connsiteY3" fmla="*/ 832150 h 853590"/>
                <a:gd name="connsiteX4" fmla="*/ 663956 w 998432"/>
                <a:gd name="connsiteY4" fmla="*/ 825800 h 853590"/>
                <a:gd name="connsiteX5" fmla="*/ 984631 w 998432"/>
                <a:gd name="connsiteY5" fmla="*/ 562275 h 853590"/>
                <a:gd name="connsiteX6" fmla="*/ 911606 w 998432"/>
                <a:gd name="connsiteY6" fmla="*/ 143175 h 853590"/>
                <a:gd name="connsiteX7" fmla="*/ 556006 w 998432"/>
                <a:gd name="connsiteY7" fmla="*/ 300 h 853590"/>
                <a:gd name="connsiteX8" fmla="*/ 127381 w 998432"/>
                <a:gd name="connsiteY8" fmla="*/ 114600 h 853590"/>
                <a:gd name="connsiteX0" fmla="*/ 133879 w 998580"/>
                <a:gd name="connsiteY0" fmla="*/ 63731 h 859871"/>
                <a:gd name="connsiteX1" fmla="*/ 529 w 998580"/>
                <a:gd name="connsiteY1" fmla="*/ 406631 h 859871"/>
                <a:gd name="connsiteX2" fmla="*/ 95779 w 998580"/>
                <a:gd name="connsiteY2" fmla="*/ 711431 h 859871"/>
                <a:gd name="connsiteX3" fmla="*/ 298979 w 998580"/>
                <a:gd name="connsiteY3" fmla="*/ 838431 h 859871"/>
                <a:gd name="connsiteX4" fmla="*/ 664104 w 998580"/>
                <a:gd name="connsiteY4" fmla="*/ 832081 h 859871"/>
                <a:gd name="connsiteX5" fmla="*/ 984779 w 998580"/>
                <a:gd name="connsiteY5" fmla="*/ 568556 h 859871"/>
                <a:gd name="connsiteX6" fmla="*/ 911754 w 998580"/>
                <a:gd name="connsiteY6" fmla="*/ 149456 h 859871"/>
                <a:gd name="connsiteX7" fmla="*/ 556154 w 998580"/>
                <a:gd name="connsiteY7" fmla="*/ 6581 h 859871"/>
                <a:gd name="connsiteX8" fmla="*/ 133879 w 998580"/>
                <a:gd name="connsiteY8" fmla="*/ 63731 h 859871"/>
                <a:gd name="connsiteX0" fmla="*/ 159137 w 1023838"/>
                <a:gd name="connsiteY0" fmla="*/ 68378 h 864518"/>
                <a:gd name="connsiteX1" fmla="*/ 387 w 1023838"/>
                <a:gd name="connsiteY1" fmla="*/ 535103 h 864518"/>
                <a:gd name="connsiteX2" fmla="*/ 121037 w 1023838"/>
                <a:gd name="connsiteY2" fmla="*/ 716078 h 864518"/>
                <a:gd name="connsiteX3" fmla="*/ 324237 w 1023838"/>
                <a:gd name="connsiteY3" fmla="*/ 843078 h 864518"/>
                <a:gd name="connsiteX4" fmla="*/ 689362 w 1023838"/>
                <a:gd name="connsiteY4" fmla="*/ 836728 h 864518"/>
                <a:gd name="connsiteX5" fmla="*/ 1010037 w 1023838"/>
                <a:gd name="connsiteY5" fmla="*/ 573203 h 864518"/>
                <a:gd name="connsiteX6" fmla="*/ 937012 w 1023838"/>
                <a:gd name="connsiteY6" fmla="*/ 154103 h 864518"/>
                <a:gd name="connsiteX7" fmla="*/ 581412 w 1023838"/>
                <a:gd name="connsiteY7" fmla="*/ 11228 h 864518"/>
                <a:gd name="connsiteX8" fmla="*/ 159137 w 1023838"/>
                <a:gd name="connsiteY8" fmla="*/ 68378 h 864518"/>
                <a:gd name="connsiteX0" fmla="*/ 159087 w 1023788"/>
                <a:gd name="connsiteY0" fmla="*/ 68378 h 854415"/>
                <a:gd name="connsiteX1" fmla="*/ 337 w 1023788"/>
                <a:gd name="connsiteY1" fmla="*/ 535103 h 854415"/>
                <a:gd name="connsiteX2" fmla="*/ 120987 w 1023788"/>
                <a:gd name="connsiteY2" fmla="*/ 716078 h 854415"/>
                <a:gd name="connsiteX3" fmla="*/ 251162 w 1023788"/>
                <a:gd name="connsiteY3" fmla="*/ 817678 h 854415"/>
                <a:gd name="connsiteX4" fmla="*/ 689312 w 1023788"/>
                <a:gd name="connsiteY4" fmla="*/ 836728 h 854415"/>
                <a:gd name="connsiteX5" fmla="*/ 1009987 w 1023788"/>
                <a:gd name="connsiteY5" fmla="*/ 573203 h 854415"/>
                <a:gd name="connsiteX6" fmla="*/ 936962 w 1023788"/>
                <a:gd name="connsiteY6" fmla="*/ 154103 h 854415"/>
                <a:gd name="connsiteX7" fmla="*/ 581362 w 1023788"/>
                <a:gd name="connsiteY7" fmla="*/ 11228 h 854415"/>
                <a:gd name="connsiteX8" fmla="*/ 159087 w 1023788"/>
                <a:gd name="connsiteY8" fmla="*/ 68378 h 854415"/>
                <a:gd name="connsiteX0" fmla="*/ 160927 w 1025628"/>
                <a:gd name="connsiteY0" fmla="*/ 68378 h 854415"/>
                <a:gd name="connsiteX1" fmla="*/ 53750 w 1025628"/>
                <a:gd name="connsiteY1" fmla="*/ 267101 h 854415"/>
                <a:gd name="connsiteX2" fmla="*/ 2177 w 1025628"/>
                <a:gd name="connsiteY2" fmla="*/ 535103 h 854415"/>
                <a:gd name="connsiteX3" fmla="*/ 122827 w 1025628"/>
                <a:gd name="connsiteY3" fmla="*/ 716078 h 854415"/>
                <a:gd name="connsiteX4" fmla="*/ 253002 w 1025628"/>
                <a:gd name="connsiteY4" fmla="*/ 817678 h 854415"/>
                <a:gd name="connsiteX5" fmla="*/ 691152 w 1025628"/>
                <a:gd name="connsiteY5" fmla="*/ 836728 h 854415"/>
                <a:gd name="connsiteX6" fmla="*/ 1011827 w 1025628"/>
                <a:gd name="connsiteY6" fmla="*/ 573203 h 854415"/>
                <a:gd name="connsiteX7" fmla="*/ 938802 w 1025628"/>
                <a:gd name="connsiteY7" fmla="*/ 154103 h 854415"/>
                <a:gd name="connsiteX8" fmla="*/ 583202 w 1025628"/>
                <a:gd name="connsiteY8" fmla="*/ 11228 h 854415"/>
                <a:gd name="connsiteX9" fmla="*/ 160927 w 1025628"/>
                <a:gd name="connsiteY9" fmla="*/ 68378 h 854415"/>
                <a:gd name="connsiteX0" fmla="*/ 170749 w 1035450"/>
                <a:gd name="connsiteY0" fmla="*/ 60379 h 846416"/>
                <a:gd name="connsiteX1" fmla="*/ 22297 w 1035450"/>
                <a:gd name="connsiteY1" fmla="*/ 217827 h 846416"/>
                <a:gd name="connsiteX2" fmla="*/ 11999 w 1035450"/>
                <a:gd name="connsiteY2" fmla="*/ 527104 h 846416"/>
                <a:gd name="connsiteX3" fmla="*/ 132649 w 1035450"/>
                <a:gd name="connsiteY3" fmla="*/ 708079 h 846416"/>
                <a:gd name="connsiteX4" fmla="*/ 262824 w 1035450"/>
                <a:gd name="connsiteY4" fmla="*/ 809679 h 846416"/>
                <a:gd name="connsiteX5" fmla="*/ 700974 w 1035450"/>
                <a:gd name="connsiteY5" fmla="*/ 828729 h 846416"/>
                <a:gd name="connsiteX6" fmla="*/ 1021649 w 1035450"/>
                <a:gd name="connsiteY6" fmla="*/ 565204 h 846416"/>
                <a:gd name="connsiteX7" fmla="*/ 948624 w 1035450"/>
                <a:gd name="connsiteY7" fmla="*/ 146104 h 846416"/>
                <a:gd name="connsiteX8" fmla="*/ 593024 w 1035450"/>
                <a:gd name="connsiteY8" fmla="*/ 3229 h 846416"/>
                <a:gd name="connsiteX9" fmla="*/ 170749 w 1035450"/>
                <a:gd name="connsiteY9" fmla="*/ 60379 h 846416"/>
                <a:gd name="connsiteX0" fmla="*/ 170749 w 1035450"/>
                <a:gd name="connsiteY0" fmla="*/ 60379 h 844568"/>
                <a:gd name="connsiteX1" fmla="*/ 22297 w 1035450"/>
                <a:gd name="connsiteY1" fmla="*/ 217827 h 844568"/>
                <a:gd name="connsiteX2" fmla="*/ 11999 w 1035450"/>
                <a:gd name="connsiteY2" fmla="*/ 527104 h 844568"/>
                <a:gd name="connsiteX3" fmla="*/ 132649 w 1035450"/>
                <a:gd name="connsiteY3" fmla="*/ 708079 h 844568"/>
                <a:gd name="connsiteX4" fmla="*/ 177872 w 1035450"/>
                <a:gd name="connsiteY4" fmla="*/ 767101 h 844568"/>
                <a:gd name="connsiteX5" fmla="*/ 262824 w 1035450"/>
                <a:gd name="connsiteY5" fmla="*/ 809679 h 844568"/>
                <a:gd name="connsiteX6" fmla="*/ 700974 w 1035450"/>
                <a:gd name="connsiteY6" fmla="*/ 828729 h 844568"/>
                <a:gd name="connsiteX7" fmla="*/ 1021649 w 1035450"/>
                <a:gd name="connsiteY7" fmla="*/ 565204 h 844568"/>
                <a:gd name="connsiteX8" fmla="*/ 948624 w 1035450"/>
                <a:gd name="connsiteY8" fmla="*/ 146104 h 844568"/>
                <a:gd name="connsiteX9" fmla="*/ 593024 w 1035450"/>
                <a:gd name="connsiteY9" fmla="*/ 3229 h 844568"/>
                <a:gd name="connsiteX10" fmla="*/ 170749 w 1035450"/>
                <a:gd name="connsiteY10" fmla="*/ 60379 h 844568"/>
                <a:gd name="connsiteX0" fmla="*/ 170749 w 1035450"/>
                <a:gd name="connsiteY0" fmla="*/ 60379 h 844568"/>
                <a:gd name="connsiteX1" fmla="*/ 22297 w 1035450"/>
                <a:gd name="connsiteY1" fmla="*/ 217827 h 844568"/>
                <a:gd name="connsiteX2" fmla="*/ 11999 w 1035450"/>
                <a:gd name="connsiteY2" fmla="*/ 527104 h 844568"/>
                <a:gd name="connsiteX3" fmla="*/ 132649 w 1035450"/>
                <a:gd name="connsiteY3" fmla="*/ 708079 h 844568"/>
                <a:gd name="connsiteX4" fmla="*/ 177872 w 1035450"/>
                <a:gd name="connsiteY4" fmla="*/ 767101 h 844568"/>
                <a:gd name="connsiteX5" fmla="*/ 291399 w 1035450"/>
                <a:gd name="connsiteY5" fmla="*/ 809679 h 844568"/>
                <a:gd name="connsiteX6" fmla="*/ 700974 w 1035450"/>
                <a:gd name="connsiteY6" fmla="*/ 828729 h 844568"/>
                <a:gd name="connsiteX7" fmla="*/ 1021649 w 1035450"/>
                <a:gd name="connsiteY7" fmla="*/ 565204 h 844568"/>
                <a:gd name="connsiteX8" fmla="*/ 948624 w 1035450"/>
                <a:gd name="connsiteY8" fmla="*/ 146104 h 844568"/>
                <a:gd name="connsiteX9" fmla="*/ 593024 w 1035450"/>
                <a:gd name="connsiteY9" fmla="*/ 3229 h 844568"/>
                <a:gd name="connsiteX10" fmla="*/ 170749 w 1035450"/>
                <a:gd name="connsiteY10" fmla="*/ 60379 h 844568"/>
                <a:gd name="connsiteX0" fmla="*/ 170749 w 1035450"/>
                <a:gd name="connsiteY0" fmla="*/ 60379 h 844478"/>
                <a:gd name="connsiteX1" fmla="*/ 22297 w 1035450"/>
                <a:gd name="connsiteY1" fmla="*/ 217827 h 844478"/>
                <a:gd name="connsiteX2" fmla="*/ 11999 w 1035450"/>
                <a:gd name="connsiteY2" fmla="*/ 527104 h 844478"/>
                <a:gd name="connsiteX3" fmla="*/ 132649 w 1035450"/>
                <a:gd name="connsiteY3" fmla="*/ 708079 h 844478"/>
                <a:gd name="connsiteX4" fmla="*/ 215972 w 1035450"/>
                <a:gd name="connsiteY4" fmla="*/ 770276 h 844478"/>
                <a:gd name="connsiteX5" fmla="*/ 291399 w 1035450"/>
                <a:gd name="connsiteY5" fmla="*/ 809679 h 844478"/>
                <a:gd name="connsiteX6" fmla="*/ 700974 w 1035450"/>
                <a:gd name="connsiteY6" fmla="*/ 828729 h 844478"/>
                <a:gd name="connsiteX7" fmla="*/ 1021649 w 1035450"/>
                <a:gd name="connsiteY7" fmla="*/ 565204 h 844478"/>
                <a:gd name="connsiteX8" fmla="*/ 948624 w 1035450"/>
                <a:gd name="connsiteY8" fmla="*/ 146104 h 844478"/>
                <a:gd name="connsiteX9" fmla="*/ 593024 w 1035450"/>
                <a:gd name="connsiteY9" fmla="*/ 3229 h 844478"/>
                <a:gd name="connsiteX10" fmla="*/ 170749 w 1035450"/>
                <a:gd name="connsiteY10" fmla="*/ 60379 h 844478"/>
                <a:gd name="connsiteX0" fmla="*/ 170749 w 1035450"/>
                <a:gd name="connsiteY0" fmla="*/ 60379 h 844478"/>
                <a:gd name="connsiteX1" fmla="*/ 22297 w 1035450"/>
                <a:gd name="connsiteY1" fmla="*/ 217827 h 844478"/>
                <a:gd name="connsiteX2" fmla="*/ 11999 w 1035450"/>
                <a:gd name="connsiteY2" fmla="*/ 527104 h 844478"/>
                <a:gd name="connsiteX3" fmla="*/ 132649 w 1035450"/>
                <a:gd name="connsiteY3" fmla="*/ 708079 h 844478"/>
                <a:gd name="connsiteX4" fmla="*/ 215972 w 1035450"/>
                <a:gd name="connsiteY4" fmla="*/ 770276 h 844478"/>
                <a:gd name="connsiteX5" fmla="*/ 291399 w 1035450"/>
                <a:gd name="connsiteY5" fmla="*/ 809679 h 844478"/>
                <a:gd name="connsiteX6" fmla="*/ 700974 w 1035450"/>
                <a:gd name="connsiteY6" fmla="*/ 828729 h 844478"/>
                <a:gd name="connsiteX7" fmla="*/ 1021649 w 1035450"/>
                <a:gd name="connsiteY7" fmla="*/ 565204 h 844478"/>
                <a:gd name="connsiteX8" fmla="*/ 948624 w 1035450"/>
                <a:gd name="connsiteY8" fmla="*/ 146104 h 844478"/>
                <a:gd name="connsiteX9" fmla="*/ 593024 w 1035450"/>
                <a:gd name="connsiteY9" fmla="*/ 3229 h 844478"/>
                <a:gd name="connsiteX10" fmla="*/ 170749 w 1035450"/>
                <a:gd name="connsiteY10" fmla="*/ 60379 h 844478"/>
                <a:gd name="connsiteX0" fmla="*/ 170749 w 1035450"/>
                <a:gd name="connsiteY0" fmla="*/ 60379 h 849080"/>
                <a:gd name="connsiteX1" fmla="*/ 22297 w 1035450"/>
                <a:gd name="connsiteY1" fmla="*/ 217827 h 849080"/>
                <a:gd name="connsiteX2" fmla="*/ 11999 w 1035450"/>
                <a:gd name="connsiteY2" fmla="*/ 527104 h 849080"/>
                <a:gd name="connsiteX3" fmla="*/ 132649 w 1035450"/>
                <a:gd name="connsiteY3" fmla="*/ 708079 h 849080"/>
                <a:gd name="connsiteX4" fmla="*/ 215972 w 1035450"/>
                <a:gd name="connsiteY4" fmla="*/ 770276 h 849080"/>
                <a:gd name="connsiteX5" fmla="*/ 291399 w 1035450"/>
                <a:gd name="connsiteY5" fmla="*/ 809679 h 849080"/>
                <a:gd name="connsiteX6" fmla="*/ 700974 w 1035450"/>
                <a:gd name="connsiteY6" fmla="*/ 828729 h 849080"/>
                <a:gd name="connsiteX7" fmla="*/ 1021649 w 1035450"/>
                <a:gd name="connsiteY7" fmla="*/ 565204 h 849080"/>
                <a:gd name="connsiteX8" fmla="*/ 948624 w 1035450"/>
                <a:gd name="connsiteY8" fmla="*/ 146104 h 849080"/>
                <a:gd name="connsiteX9" fmla="*/ 593024 w 1035450"/>
                <a:gd name="connsiteY9" fmla="*/ 3229 h 849080"/>
                <a:gd name="connsiteX10" fmla="*/ 170749 w 1035450"/>
                <a:gd name="connsiteY10" fmla="*/ 60379 h 849080"/>
                <a:gd name="connsiteX0" fmla="*/ 170749 w 1035450"/>
                <a:gd name="connsiteY0" fmla="*/ 60379 h 840665"/>
                <a:gd name="connsiteX1" fmla="*/ 22297 w 1035450"/>
                <a:gd name="connsiteY1" fmla="*/ 217827 h 840665"/>
                <a:gd name="connsiteX2" fmla="*/ 11999 w 1035450"/>
                <a:gd name="connsiteY2" fmla="*/ 527104 h 840665"/>
                <a:gd name="connsiteX3" fmla="*/ 132649 w 1035450"/>
                <a:gd name="connsiteY3" fmla="*/ 708079 h 840665"/>
                <a:gd name="connsiteX4" fmla="*/ 215972 w 1035450"/>
                <a:gd name="connsiteY4" fmla="*/ 770276 h 840665"/>
                <a:gd name="connsiteX5" fmla="*/ 291399 w 1035450"/>
                <a:gd name="connsiteY5" fmla="*/ 809679 h 840665"/>
                <a:gd name="connsiteX6" fmla="*/ 700974 w 1035450"/>
                <a:gd name="connsiteY6" fmla="*/ 828729 h 840665"/>
                <a:gd name="connsiteX7" fmla="*/ 1021649 w 1035450"/>
                <a:gd name="connsiteY7" fmla="*/ 565204 h 840665"/>
                <a:gd name="connsiteX8" fmla="*/ 948624 w 1035450"/>
                <a:gd name="connsiteY8" fmla="*/ 146104 h 840665"/>
                <a:gd name="connsiteX9" fmla="*/ 593024 w 1035450"/>
                <a:gd name="connsiteY9" fmla="*/ 3229 h 840665"/>
                <a:gd name="connsiteX10" fmla="*/ 170749 w 1035450"/>
                <a:gd name="connsiteY10" fmla="*/ 60379 h 840665"/>
                <a:gd name="connsiteX0" fmla="*/ 170749 w 1031956"/>
                <a:gd name="connsiteY0" fmla="*/ 60379 h 838942"/>
                <a:gd name="connsiteX1" fmla="*/ 22297 w 1031956"/>
                <a:gd name="connsiteY1" fmla="*/ 217827 h 838942"/>
                <a:gd name="connsiteX2" fmla="*/ 11999 w 1031956"/>
                <a:gd name="connsiteY2" fmla="*/ 527104 h 838942"/>
                <a:gd name="connsiteX3" fmla="*/ 132649 w 1031956"/>
                <a:gd name="connsiteY3" fmla="*/ 708079 h 838942"/>
                <a:gd name="connsiteX4" fmla="*/ 215972 w 1031956"/>
                <a:gd name="connsiteY4" fmla="*/ 770276 h 838942"/>
                <a:gd name="connsiteX5" fmla="*/ 291399 w 1031956"/>
                <a:gd name="connsiteY5" fmla="*/ 809679 h 838942"/>
                <a:gd name="connsiteX6" fmla="*/ 700974 w 1031956"/>
                <a:gd name="connsiteY6" fmla="*/ 828729 h 838942"/>
                <a:gd name="connsiteX7" fmla="*/ 752547 w 1031956"/>
                <a:gd name="connsiteY7" fmla="*/ 814727 h 838942"/>
                <a:gd name="connsiteX8" fmla="*/ 1021649 w 1031956"/>
                <a:gd name="connsiteY8" fmla="*/ 565204 h 838942"/>
                <a:gd name="connsiteX9" fmla="*/ 948624 w 1031956"/>
                <a:gd name="connsiteY9" fmla="*/ 146104 h 838942"/>
                <a:gd name="connsiteX10" fmla="*/ 593024 w 1031956"/>
                <a:gd name="connsiteY10" fmla="*/ 3229 h 838942"/>
                <a:gd name="connsiteX11" fmla="*/ 170749 w 1031956"/>
                <a:gd name="connsiteY11" fmla="*/ 60379 h 838942"/>
                <a:gd name="connsiteX0" fmla="*/ 170749 w 1031533"/>
                <a:gd name="connsiteY0" fmla="*/ 60379 h 832055"/>
                <a:gd name="connsiteX1" fmla="*/ 22297 w 1031533"/>
                <a:gd name="connsiteY1" fmla="*/ 217827 h 832055"/>
                <a:gd name="connsiteX2" fmla="*/ 11999 w 1031533"/>
                <a:gd name="connsiteY2" fmla="*/ 527104 h 832055"/>
                <a:gd name="connsiteX3" fmla="*/ 132649 w 1031533"/>
                <a:gd name="connsiteY3" fmla="*/ 708079 h 832055"/>
                <a:gd name="connsiteX4" fmla="*/ 215972 w 1031533"/>
                <a:gd name="connsiteY4" fmla="*/ 770276 h 832055"/>
                <a:gd name="connsiteX5" fmla="*/ 291399 w 1031533"/>
                <a:gd name="connsiteY5" fmla="*/ 809679 h 832055"/>
                <a:gd name="connsiteX6" fmla="*/ 700974 w 1031533"/>
                <a:gd name="connsiteY6" fmla="*/ 828729 h 832055"/>
                <a:gd name="connsiteX7" fmla="*/ 758897 w 1031533"/>
                <a:gd name="connsiteY7" fmla="*/ 798852 h 832055"/>
                <a:gd name="connsiteX8" fmla="*/ 1021649 w 1031533"/>
                <a:gd name="connsiteY8" fmla="*/ 565204 h 832055"/>
                <a:gd name="connsiteX9" fmla="*/ 948624 w 1031533"/>
                <a:gd name="connsiteY9" fmla="*/ 146104 h 832055"/>
                <a:gd name="connsiteX10" fmla="*/ 593024 w 1031533"/>
                <a:gd name="connsiteY10" fmla="*/ 3229 h 832055"/>
                <a:gd name="connsiteX11" fmla="*/ 170749 w 1031533"/>
                <a:gd name="connsiteY11" fmla="*/ 60379 h 832055"/>
                <a:gd name="connsiteX0" fmla="*/ 170749 w 1022027"/>
                <a:gd name="connsiteY0" fmla="*/ 60379 h 832055"/>
                <a:gd name="connsiteX1" fmla="*/ 22297 w 1022027"/>
                <a:gd name="connsiteY1" fmla="*/ 217827 h 832055"/>
                <a:gd name="connsiteX2" fmla="*/ 11999 w 1022027"/>
                <a:gd name="connsiteY2" fmla="*/ 527104 h 832055"/>
                <a:gd name="connsiteX3" fmla="*/ 132649 w 1022027"/>
                <a:gd name="connsiteY3" fmla="*/ 708079 h 832055"/>
                <a:gd name="connsiteX4" fmla="*/ 215972 w 1022027"/>
                <a:gd name="connsiteY4" fmla="*/ 770276 h 832055"/>
                <a:gd name="connsiteX5" fmla="*/ 291399 w 1022027"/>
                <a:gd name="connsiteY5" fmla="*/ 809679 h 832055"/>
                <a:gd name="connsiteX6" fmla="*/ 700974 w 1022027"/>
                <a:gd name="connsiteY6" fmla="*/ 828729 h 832055"/>
                <a:gd name="connsiteX7" fmla="*/ 758897 w 1022027"/>
                <a:gd name="connsiteY7" fmla="*/ 798852 h 832055"/>
                <a:gd name="connsiteX8" fmla="*/ 927173 w 1022027"/>
                <a:gd name="connsiteY8" fmla="*/ 690903 h 832055"/>
                <a:gd name="connsiteX9" fmla="*/ 1021649 w 1022027"/>
                <a:gd name="connsiteY9" fmla="*/ 565204 h 832055"/>
                <a:gd name="connsiteX10" fmla="*/ 948624 w 1022027"/>
                <a:gd name="connsiteY10" fmla="*/ 146104 h 832055"/>
                <a:gd name="connsiteX11" fmla="*/ 593024 w 1022027"/>
                <a:gd name="connsiteY11" fmla="*/ 3229 h 832055"/>
                <a:gd name="connsiteX12" fmla="*/ 170749 w 1022027"/>
                <a:gd name="connsiteY12" fmla="*/ 60379 h 832055"/>
                <a:gd name="connsiteX0" fmla="*/ 170749 w 1044078"/>
                <a:gd name="connsiteY0" fmla="*/ 60379 h 832055"/>
                <a:gd name="connsiteX1" fmla="*/ 22297 w 1044078"/>
                <a:gd name="connsiteY1" fmla="*/ 217827 h 832055"/>
                <a:gd name="connsiteX2" fmla="*/ 11999 w 1044078"/>
                <a:gd name="connsiteY2" fmla="*/ 527104 h 832055"/>
                <a:gd name="connsiteX3" fmla="*/ 132649 w 1044078"/>
                <a:gd name="connsiteY3" fmla="*/ 708079 h 832055"/>
                <a:gd name="connsiteX4" fmla="*/ 215972 w 1044078"/>
                <a:gd name="connsiteY4" fmla="*/ 770276 h 832055"/>
                <a:gd name="connsiteX5" fmla="*/ 291399 w 1044078"/>
                <a:gd name="connsiteY5" fmla="*/ 809679 h 832055"/>
                <a:gd name="connsiteX6" fmla="*/ 700974 w 1044078"/>
                <a:gd name="connsiteY6" fmla="*/ 828729 h 832055"/>
                <a:gd name="connsiteX7" fmla="*/ 758897 w 1044078"/>
                <a:gd name="connsiteY7" fmla="*/ 798852 h 832055"/>
                <a:gd name="connsiteX8" fmla="*/ 927173 w 1044078"/>
                <a:gd name="connsiteY8" fmla="*/ 690903 h 832055"/>
                <a:gd name="connsiteX9" fmla="*/ 1043874 w 1044078"/>
                <a:gd name="connsiteY9" fmla="*/ 523929 h 832055"/>
                <a:gd name="connsiteX10" fmla="*/ 948624 w 1044078"/>
                <a:gd name="connsiteY10" fmla="*/ 146104 h 832055"/>
                <a:gd name="connsiteX11" fmla="*/ 593024 w 1044078"/>
                <a:gd name="connsiteY11" fmla="*/ 3229 h 832055"/>
                <a:gd name="connsiteX12" fmla="*/ 170749 w 1044078"/>
                <a:gd name="connsiteY12" fmla="*/ 60379 h 832055"/>
                <a:gd name="connsiteX0" fmla="*/ 170749 w 1047555"/>
                <a:gd name="connsiteY0" fmla="*/ 60379 h 832055"/>
                <a:gd name="connsiteX1" fmla="*/ 22297 w 1047555"/>
                <a:gd name="connsiteY1" fmla="*/ 217827 h 832055"/>
                <a:gd name="connsiteX2" fmla="*/ 11999 w 1047555"/>
                <a:gd name="connsiteY2" fmla="*/ 527104 h 832055"/>
                <a:gd name="connsiteX3" fmla="*/ 132649 w 1047555"/>
                <a:gd name="connsiteY3" fmla="*/ 708079 h 832055"/>
                <a:gd name="connsiteX4" fmla="*/ 215972 w 1047555"/>
                <a:gd name="connsiteY4" fmla="*/ 770276 h 832055"/>
                <a:gd name="connsiteX5" fmla="*/ 291399 w 1047555"/>
                <a:gd name="connsiteY5" fmla="*/ 809679 h 832055"/>
                <a:gd name="connsiteX6" fmla="*/ 700974 w 1047555"/>
                <a:gd name="connsiteY6" fmla="*/ 828729 h 832055"/>
                <a:gd name="connsiteX7" fmla="*/ 758897 w 1047555"/>
                <a:gd name="connsiteY7" fmla="*/ 798852 h 832055"/>
                <a:gd name="connsiteX8" fmla="*/ 1003373 w 1047555"/>
                <a:gd name="connsiteY8" fmla="*/ 595653 h 832055"/>
                <a:gd name="connsiteX9" fmla="*/ 1043874 w 1047555"/>
                <a:gd name="connsiteY9" fmla="*/ 523929 h 832055"/>
                <a:gd name="connsiteX10" fmla="*/ 948624 w 1047555"/>
                <a:gd name="connsiteY10" fmla="*/ 146104 h 832055"/>
                <a:gd name="connsiteX11" fmla="*/ 593024 w 1047555"/>
                <a:gd name="connsiteY11" fmla="*/ 3229 h 832055"/>
                <a:gd name="connsiteX12" fmla="*/ 170749 w 1047555"/>
                <a:gd name="connsiteY12" fmla="*/ 60379 h 832055"/>
                <a:gd name="connsiteX0" fmla="*/ 170749 w 1070864"/>
                <a:gd name="connsiteY0" fmla="*/ 60379 h 832055"/>
                <a:gd name="connsiteX1" fmla="*/ 22297 w 1070864"/>
                <a:gd name="connsiteY1" fmla="*/ 217827 h 832055"/>
                <a:gd name="connsiteX2" fmla="*/ 11999 w 1070864"/>
                <a:gd name="connsiteY2" fmla="*/ 527104 h 832055"/>
                <a:gd name="connsiteX3" fmla="*/ 132649 w 1070864"/>
                <a:gd name="connsiteY3" fmla="*/ 708079 h 832055"/>
                <a:gd name="connsiteX4" fmla="*/ 215972 w 1070864"/>
                <a:gd name="connsiteY4" fmla="*/ 770276 h 832055"/>
                <a:gd name="connsiteX5" fmla="*/ 291399 w 1070864"/>
                <a:gd name="connsiteY5" fmla="*/ 809679 h 832055"/>
                <a:gd name="connsiteX6" fmla="*/ 700974 w 1070864"/>
                <a:gd name="connsiteY6" fmla="*/ 828729 h 832055"/>
                <a:gd name="connsiteX7" fmla="*/ 758897 w 1070864"/>
                <a:gd name="connsiteY7" fmla="*/ 798852 h 832055"/>
                <a:gd name="connsiteX8" fmla="*/ 1003373 w 1070864"/>
                <a:gd name="connsiteY8" fmla="*/ 595653 h 832055"/>
                <a:gd name="connsiteX9" fmla="*/ 1069274 w 1070864"/>
                <a:gd name="connsiteY9" fmla="*/ 327079 h 832055"/>
                <a:gd name="connsiteX10" fmla="*/ 948624 w 1070864"/>
                <a:gd name="connsiteY10" fmla="*/ 146104 h 832055"/>
                <a:gd name="connsiteX11" fmla="*/ 593024 w 1070864"/>
                <a:gd name="connsiteY11" fmla="*/ 3229 h 832055"/>
                <a:gd name="connsiteX12" fmla="*/ 170749 w 1070864"/>
                <a:gd name="connsiteY12" fmla="*/ 60379 h 832055"/>
                <a:gd name="connsiteX0" fmla="*/ 170749 w 1070188"/>
                <a:gd name="connsiteY0" fmla="*/ 61096 h 832772"/>
                <a:gd name="connsiteX1" fmla="*/ 22297 w 1070188"/>
                <a:gd name="connsiteY1" fmla="*/ 218544 h 832772"/>
                <a:gd name="connsiteX2" fmla="*/ 11999 w 1070188"/>
                <a:gd name="connsiteY2" fmla="*/ 527821 h 832772"/>
                <a:gd name="connsiteX3" fmla="*/ 132649 w 1070188"/>
                <a:gd name="connsiteY3" fmla="*/ 708796 h 832772"/>
                <a:gd name="connsiteX4" fmla="*/ 215972 w 1070188"/>
                <a:gd name="connsiteY4" fmla="*/ 770993 h 832772"/>
                <a:gd name="connsiteX5" fmla="*/ 291399 w 1070188"/>
                <a:gd name="connsiteY5" fmla="*/ 810396 h 832772"/>
                <a:gd name="connsiteX6" fmla="*/ 700974 w 1070188"/>
                <a:gd name="connsiteY6" fmla="*/ 829446 h 832772"/>
                <a:gd name="connsiteX7" fmla="*/ 758897 w 1070188"/>
                <a:gd name="connsiteY7" fmla="*/ 799569 h 832772"/>
                <a:gd name="connsiteX8" fmla="*/ 1003373 w 1070188"/>
                <a:gd name="connsiteY8" fmla="*/ 596370 h 832772"/>
                <a:gd name="connsiteX9" fmla="*/ 1069274 w 1070188"/>
                <a:gd name="connsiteY9" fmla="*/ 327796 h 832772"/>
                <a:gd name="connsiteX10" fmla="*/ 964499 w 1070188"/>
                <a:gd name="connsiteY10" fmla="*/ 159521 h 832772"/>
                <a:gd name="connsiteX11" fmla="*/ 593024 w 1070188"/>
                <a:gd name="connsiteY11" fmla="*/ 3946 h 832772"/>
                <a:gd name="connsiteX12" fmla="*/ 170749 w 1070188"/>
                <a:gd name="connsiteY12" fmla="*/ 61096 h 832772"/>
                <a:gd name="connsiteX0" fmla="*/ 170749 w 1070188"/>
                <a:gd name="connsiteY0" fmla="*/ 61096 h 832772"/>
                <a:gd name="connsiteX1" fmla="*/ 22297 w 1070188"/>
                <a:gd name="connsiteY1" fmla="*/ 218544 h 832772"/>
                <a:gd name="connsiteX2" fmla="*/ 11999 w 1070188"/>
                <a:gd name="connsiteY2" fmla="*/ 527821 h 832772"/>
                <a:gd name="connsiteX3" fmla="*/ 132649 w 1070188"/>
                <a:gd name="connsiteY3" fmla="*/ 708796 h 832772"/>
                <a:gd name="connsiteX4" fmla="*/ 215972 w 1070188"/>
                <a:gd name="connsiteY4" fmla="*/ 770993 h 832772"/>
                <a:gd name="connsiteX5" fmla="*/ 291399 w 1070188"/>
                <a:gd name="connsiteY5" fmla="*/ 810396 h 832772"/>
                <a:gd name="connsiteX6" fmla="*/ 700974 w 1070188"/>
                <a:gd name="connsiteY6" fmla="*/ 829446 h 832772"/>
                <a:gd name="connsiteX7" fmla="*/ 758897 w 1070188"/>
                <a:gd name="connsiteY7" fmla="*/ 799569 h 832772"/>
                <a:gd name="connsiteX8" fmla="*/ 1003373 w 1070188"/>
                <a:gd name="connsiteY8" fmla="*/ 596370 h 832772"/>
                <a:gd name="connsiteX9" fmla="*/ 1069274 w 1070188"/>
                <a:gd name="connsiteY9" fmla="*/ 327796 h 832772"/>
                <a:gd name="connsiteX10" fmla="*/ 964499 w 1070188"/>
                <a:gd name="connsiteY10" fmla="*/ 159521 h 832772"/>
                <a:gd name="connsiteX11" fmla="*/ 593024 w 1070188"/>
                <a:gd name="connsiteY11" fmla="*/ 3946 h 832772"/>
                <a:gd name="connsiteX12" fmla="*/ 170749 w 1070188"/>
                <a:gd name="connsiteY12" fmla="*/ 61096 h 832772"/>
                <a:gd name="connsiteX0" fmla="*/ 170749 w 1070188"/>
                <a:gd name="connsiteY0" fmla="*/ 61096 h 832772"/>
                <a:gd name="connsiteX1" fmla="*/ 22297 w 1070188"/>
                <a:gd name="connsiteY1" fmla="*/ 218544 h 832772"/>
                <a:gd name="connsiteX2" fmla="*/ 11999 w 1070188"/>
                <a:gd name="connsiteY2" fmla="*/ 527821 h 832772"/>
                <a:gd name="connsiteX3" fmla="*/ 132649 w 1070188"/>
                <a:gd name="connsiteY3" fmla="*/ 708796 h 832772"/>
                <a:gd name="connsiteX4" fmla="*/ 215972 w 1070188"/>
                <a:gd name="connsiteY4" fmla="*/ 770993 h 832772"/>
                <a:gd name="connsiteX5" fmla="*/ 291399 w 1070188"/>
                <a:gd name="connsiteY5" fmla="*/ 810396 h 832772"/>
                <a:gd name="connsiteX6" fmla="*/ 700974 w 1070188"/>
                <a:gd name="connsiteY6" fmla="*/ 829446 h 832772"/>
                <a:gd name="connsiteX7" fmla="*/ 758897 w 1070188"/>
                <a:gd name="connsiteY7" fmla="*/ 799569 h 832772"/>
                <a:gd name="connsiteX8" fmla="*/ 1003373 w 1070188"/>
                <a:gd name="connsiteY8" fmla="*/ 596370 h 832772"/>
                <a:gd name="connsiteX9" fmla="*/ 1069274 w 1070188"/>
                <a:gd name="connsiteY9" fmla="*/ 327796 h 832772"/>
                <a:gd name="connsiteX10" fmla="*/ 964499 w 1070188"/>
                <a:gd name="connsiteY10" fmla="*/ 159521 h 832772"/>
                <a:gd name="connsiteX11" fmla="*/ 593024 w 1070188"/>
                <a:gd name="connsiteY11" fmla="*/ 3946 h 832772"/>
                <a:gd name="connsiteX12" fmla="*/ 170749 w 1070188"/>
                <a:gd name="connsiteY12" fmla="*/ 61096 h 832772"/>
                <a:gd name="connsiteX0" fmla="*/ 170749 w 1079520"/>
                <a:gd name="connsiteY0" fmla="*/ 61096 h 832772"/>
                <a:gd name="connsiteX1" fmla="*/ 22297 w 1079520"/>
                <a:gd name="connsiteY1" fmla="*/ 218544 h 832772"/>
                <a:gd name="connsiteX2" fmla="*/ 11999 w 1079520"/>
                <a:gd name="connsiteY2" fmla="*/ 527821 h 832772"/>
                <a:gd name="connsiteX3" fmla="*/ 132649 w 1079520"/>
                <a:gd name="connsiteY3" fmla="*/ 708796 h 832772"/>
                <a:gd name="connsiteX4" fmla="*/ 215972 w 1079520"/>
                <a:gd name="connsiteY4" fmla="*/ 770993 h 832772"/>
                <a:gd name="connsiteX5" fmla="*/ 291399 w 1079520"/>
                <a:gd name="connsiteY5" fmla="*/ 810396 h 832772"/>
                <a:gd name="connsiteX6" fmla="*/ 700974 w 1079520"/>
                <a:gd name="connsiteY6" fmla="*/ 829446 h 832772"/>
                <a:gd name="connsiteX7" fmla="*/ 758897 w 1079520"/>
                <a:gd name="connsiteY7" fmla="*/ 799569 h 832772"/>
                <a:gd name="connsiteX8" fmla="*/ 1003373 w 1079520"/>
                <a:gd name="connsiteY8" fmla="*/ 596370 h 832772"/>
                <a:gd name="connsiteX9" fmla="*/ 1078799 w 1079520"/>
                <a:gd name="connsiteY9" fmla="*/ 330971 h 832772"/>
                <a:gd name="connsiteX10" fmla="*/ 964499 w 1079520"/>
                <a:gd name="connsiteY10" fmla="*/ 159521 h 832772"/>
                <a:gd name="connsiteX11" fmla="*/ 593024 w 1079520"/>
                <a:gd name="connsiteY11" fmla="*/ 3946 h 832772"/>
                <a:gd name="connsiteX12" fmla="*/ 170749 w 1079520"/>
                <a:gd name="connsiteY12" fmla="*/ 61096 h 832772"/>
                <a:gd name="connsiteX0" fmla="*/ 170749 w 1082965"/>
                <a:gd name="connsiteY0" fmla="*/ 61096 h 832772"/>
                <a:gd name="connsiteX1" fmla="*/ 22297 w 1082965"/>
                <a:gd name="connsiteY1" fmla="*/ 218544 h 832772"/>
                <a:gd name="connsiteX2" fmla="*/ 11999 w 1082965"/>
                <a:gd name="connsiteY2" fmla="*/ 527821 h 832772"/>
                <a:gd name="connsiteX3" fmla="*/ 132649 w 1082965"/>
                <a:gd name="connsiteY3" fmla="*/ 708796 h 832772"/>
                <a:gd name="connsiteX4" fmla="*/ 215972 w 1082965"/>
                <a:gd name="connsiteY4" fmla="*/ 770993 h 832772"/>
                <a:gd name="connsiteX5" fmla="*/ 291399 w 1082965"/>
                <a:gd name="connsiteY5" fmla="*/ 810396 h 832772"/>
                <a:gd name="connsiteX6" fmla="*/ 700974 w 1082965"/>
                <a:gd name="connsiteY6" fmla="*/ 829446 h 832772"/>
                <a:gd name="connsiteX7" fmla="*/ 758897 w 1082965"/>
                <a:gd name="connsiteY7" fmla="*/ 799569 h 832772"/>
                <a:gd name="connsiteX8" fmla="*/ 1003373 w 1082965"/>
                <a:gd name="connsiteY8" fmla="*/ 596370 h 832772"/>
                <a:gd name="connsiteX9" fmla="*/ 1078799 w 1082965"/>
                <a:gd name="connsiteY9" fmla="*/ 330971 h 832772"/>
                <a:gd name="connsiteX10" fmla="*/ 964499 w 1082965"/>
                <a:gd name="connsiteY10" fmla="*/ 159521 h 832772"/>
                <a:gd name="connsiteX11" fmla="*/ 593024 w 1082965"/>
                <a:gd name="connsiteY11" fmla="*/ 3946 h 832772"/>
                <a:gd name="connsiteX12" fmla="*/ 170749 w 1082965"/>
                <a:gd name="connsiteY12" fmla="*/ 61096 h 832772"/>
                <a:gd name="connsiteX0" fmla="*/ 170749 w 1071188"/>
                <a:gd name="connsiteY0" fmla="*/ 61096 h 832772"/>
                <a:gd name="connsiteX1" fmla="*/ 22297 w 1071188"/>
                <a:gd name="connsiteY1" fmla="*/ 218544 h 832772"/>
                <a:gd name="connsiteX2" fmla="*/ 11999 w 1071188"/>
                <a:gd name="connsiteY2" fmla="*/ 527821 h 832772"/>
                <a:gd name="connsiteX3" fmla="*/ 132649 w 1071188"/>
                <a:gd name="connsiteY3" fmla="*/ 708796 h 832772"/>
                <a:gd name="connsiteX4" fmla="*/ 215972 w 1071188"/>
                <a:gd name="connsiteY4" fmla="*/ 770993 h 832772"/>
                <a:gd name="connsiteX5" fmla="*/ 291399 w 1071188"/>
                <a:gd name="connsiteY5" fmla="*/ 810396 h 832772"/>
                <a:gd name="connsiteX6" fmla="*/ 700974 w 1071188"/>
                <a:gd name="connsiteY6" fmla="*/ 829446 h 832772"/>
                <a:gd name="connsiteX7" fmla="*/ 758897 w 1071188"/>
                <a:gd name="connsiteY7" fmla="*/ 799569 h 832772"/>
                <a:gd name="connsiteX8" fmla="*/ 1003373 w 1071188"/>
                <a:gd name="connsiteY8" fmla="*/ 596370 h 832772"/>
                <a:gd name="connsiteX9" fmla="*/ 1066099 w 1071188"/>
                <a:gd name="connsiteY9" fmla="*/ 324621 h 832772"/>
                <a:gd name="connsiteX10" fmla="*/ 964499 w 1071188"/>
                <a:gd name="connsiteY10" fmla="*/ 159521 h 832772"/>
                <a:gd name="connsiteX11" fmla="*/ 593024 w 1071188"/>
                <a:gd name="connsiteY11" fmla="*/ 3946 h 832772"/>
                <a:gd name="connsiteX12" fmla="*/ 170749 w 1071188"/>
                <a:gd name="connsiteY12" fmla="*/ 61096 h 832772"/>
                <a:gd name="connsiteX0" fmla="*/ 170749 w 1070051"/>
                <a:gd name="connsiteY0" fmla="*/ 61096 h 832772"/>
                <a:gd name="connsiteX1" fmla="*/ 22297 w 1070051"/>
                <a:gd name="connsiteY1" fmla="*/ 218544 h 832772"/>
                <a:gd name="connsiteX2" fmla="*/ 11999 w 1070051"/>
                <a:gd name="connsiteY2" fmla="*/ 527821 h 832772"/>
                <a:gd name="connsiteX3" fmla="*/ 132649 w 1070051"/>
                <a:gd name="connsiteY3" fmla="*/ 708796 h 832772"/>
                <a:gd name="connsiteX4" fmla="*/ 215972 w 1070051"/>
                <a:gd name="connsiteY4" fmla="*/ 770993 h 832772"/>
                <a:gd name="connsiteX5" fmla="*/ 291399 w 1070051"/>
                <a:gd name="connsiteY5" fmla="*/ 810396 h 832772"/>
                <a:gd name="connsiteX6" fmla="*/ 700974 w 1070051"/>
                <a:gd name="connsiteY6" fmla="*/ 829446 h 832772"/>
                <a:gd name="connsiteX7" fmla="*/ 758897 w 1070051"/>
                <a:gd name="connsiteY7" fmla="*/ 799569 h 832772"/>
                <a:gd name="connsiteX8" fmla="*/ 1003373 w 1070051"/>
                <a:gd name="connsiteY8" fmla="*/ 596370 h 832772"/>
                <a:gd name="connsiteX9" fmla="*/ 1066099 w 1070051"/>
                <a:gd name="connsiteY9" fmla="*/ 324621 h 832772"/>
                <a:gd name="connsiteX10" fmla="*/ 964499 w 1070051"/>
                <a:gd name="connsiteY10" fmla="*/ 159521 h 832772"/>
                <a:gd name="connsiteX11" fmla="*/ 593024 w 1070051"/>
                <a:gd name="connsiteY11" fmla="*/ 3946 h 832772"/>
                <a:gd name="connsiteX12" fmla="*/ 170749 w 1070051"/>
                <a:gd name="connsiteY12" fmla="*/ 61096 h 832772"/>
                <a:gd name="connsiteX0" fmla="*/ 170749 w 1070051"/>
                <a:gd name="connsiteY0" fmla="*/ 61096 h 832772"/>
                <a:gd name="connsiteX1" fmla="*/ 22297 w 1070051"/>
                <a:gd name="connsiteY1" fmla="*/ 218544 h 832772"/>
                <a:gd name="connsiteX2" fmla="*/ 11999 w 1070051"/>
                <a:gd name="connsiteY2" fmla="*/ 527821 h 832772"/>
                <a:gd name="connsiteX3" fmla="*/ 132649 w 1070051"/>
                <a:gd name="connsiteY3" fmla="*/ 708796 h 832772"/>
                <a:gd name="connsiteX4" fmla="*/ 215972 w 1070051"/>
                <a:gd name="connsiteY4" fmla="*/ 770993 h 832772"/>
                <a:gd name="connsiteX5" fmla="*/ 291399 w 1070051"/>
                <a:gd name="connsiteY5" fmla="*/ 810396 h 832772"/>
                <a:gd name="connsiteX6" fmla="*/ 700974 w 1070051"/>
                <a:gd name="connsiteY6" fmla="*/ 829446 h 832772"/>
                <a:gd name="connsiteX7" fmla="*/ 758897 w 1070051"/>
                <a:gd name="connsiteY7" fmla="*/ 799569 h 832772"/>
                <a:gd name="connsiteX8" fmla="*/ 1003373 w 1070051"/>
                <a:gd name="connsiteY8" fmla="*/ 596370 h 832772"/>
                <a:gd name="connsiteX9" fmla="*/ 1066099 w 1070051"/>
                <a:gd name="connsiteY9" fmla="*/ 324621 h 832772"/>
                <a:gd name="connsiteX10" fmla="*/ 964499 w 1070051"/>
                <a:gd name="connsiteY10" fmla="*/ 159521 h 832772"/>
                <a:gd name="connsiteX11" fmla="*/ 593024 w 1070051"/>
                <a:gd name="connsiteY11" fmla="*/ 3946 h 832772"/>
                <a:gd name="connsiteX12" fmla="*/ 170749 w 1070051"/>
                <a:gd name="connsiteY12" fmla="*/ 61096 h 832772"/>
                <a:gd name="connsiteX0" fmla="*/ 170749 w 1070051"/>
                <a:gd name="connsiteY0" fmla="*/ 62163 h 833839"/>
                <a:gd name="connsiteX1" fmla="*/ 22297 w 1070051"/>
                <a:gd name="connsiteY1" fmla="*/ 219611 h 833839"/>
                <a:gd name="connsiteX2" fmla="*/ 11999 w 1070051"/>
                <a:gd name="connsiteY2" fmla="*/ 528888 h 833839"/>
                <a:gd name="connsiteX3" fmla="*/ 132649 w 1070051"/>
                <a:gd name="connsiteY3" fmla="*/ 709863 h 833839"/>
                <a:gd name="connsiteX4" fmla="*/ 215972 w 1070051"/>
                <a:gd name="connsiteY4" fmla="*/ 772060 h 833839"/>
                <a:gd name="connsiteX5" fmla="*/ 291399 w 1070051"/>
                <a:gd name="connsiteY5" fmla="*/ 811463 h 833839"/>
                <a:gd name="connsiteX6" fmla="*/ 700974 w 1070051"/>
                <a:gd name="connsiteY6" fmla="*/ 830513 h 833839"/>
                <a:gd name="connsiteX7" fmla="*/ 758897 w 1070051"/>
                <a:gd name="connsiteY7" fmla="*/ 800636 h 833839"/>
                <a:gd name="connsiteX8" fmla="*/ 1003373 w 1070051"/>
                <a:gd name="connsiteY8" fmla="*/ 597437 h 833839"/>
                <a:gd name="connsiteX9" fmla="*/ 1066099 w 1070051"/>
                <a:gd name="connsiteY9" fmla="*/ 325688 h 833839"/>
                <a:gd name="connsiteX10" fmla="*/ 964499 w 1070051"/>
                <a:gd name="connsiteY10" fmla="*/ 160588 h 833839"/>
                <a:gd name="connsiteX11" fmla="*/ 593024 w 1070051"/>
                <a:gd name="connsiteY11" fmla="*/ 5013 h 833839"/>
                <a:gd name="connsiteX12" fmla="*/ 170749 w 1070051"/>
                <a:gd name="connsiteY12" fmla="*/ 62163 h 833839"/>
                <a:gd name="connsiteX0" fmla="*/ 170749 w 1070051"/>
                <a:gd name="connsiteY0" fmla="*/ 60224 h 831900"/>
                <a:gd name="connsiteX1" fmla="*/ 22297 w 1070051"/>
                <a:gd name="connsiteY1" fmla="*/ 217672 h 831900"/>
                <a:gd name="connsiteX2" fmla="*/ 11999 w 1070051"/>
                <a:gd name="connsiteY2" fmla="*/ 526949 h 831900"/>
                <a:gd name="connsiteX3" fmla="*/ 132649 w 1070051"/>
                <a:gd name="connsiteY3" fmla="*/ 707924 h 831900"/>
                <a:gd name="connsiteX4" fmla="*/ 215972 w 1070051"/>
                <a:gd name="connsiteY4" fmla="*/ 770121 h 831900"/>
                <a:gd name="connsiteX5" fmla="*/ 291399 w 1070051"/>
                <a:gd name="connsiteY5" fmla="*/ 809524 h 831900"/>
                <a:gd name="connsiteX6" fmla="*/ 700974 w 1070051"/>
                <a:gd name="connsiteY6" fmla="*/ 828574 h 831900"/>
                <a:gd name="connsiteX7" fmla="*/ 758897 w 1070051"/>
                <a:gd name="connsiteY7" fmla="*/ 798697 h 831900"/>
                <a:gd name="connsiteX8" fmla="*/ 1003373 w 1070051"/>
                <a:gd name="connsiteY8" fmla="*/ 595498 h 831900"/>
                <a:gd name="connsiteX9" fmla="*/ 1066099 w 1070051"/>
                <a:gd name="connsiteY9" fmla="*/ 323749 h 831900"/>
                <a:gd name="connsiteX10" fmla="*/ 964499 w 1070051"/>
                <a:gd name="connsiteY10" fmla="*/ 158649 h 831900"/>
                <a:gd name="connsiteX11" fmla="*/ 593024 w 1070051"/>
                <a:gd name="connsiteY11" fmla="*/ 3074 h 831900"/>
                <a:gd name="connsiteX12" fmla="*/ 170749 w 1070051"/>
                <a:gd name="connsiteY12" fmla="*/ 60224 h 831900"/>
                <a:gd name="connsiteX0" fmla="*/ 170749 w 1070051"/>
                <a:gd name="connsiteY0" fmla="*/ 54532 h 832558"/>
                <a:gd name="connsiteX1" fmla="*/ 22297 w 1070051"/>
                <a:gd name="connsiteY1" fmla="*/ 218330 h 832558"/>
                <a:gd name="connsiteX2" fmla="*/ 11999 w 1070051"/>
                <a:gd name="connsiteY2" fmla="*/ 527607 h 832558"/>
                <a:gd name="connsiteX3" fmla="*/ 132649 w 1070051"/>
                <a:gd name="connsiteY3" fmla="*/ 708582 h 832558"/>
                <a:gd name="connsiteX4" fmla="*/ 215972 w 1070051"/>
                <a:gd name="connsiteY4" fmla="*/ 770779 h 832558"/>
                <a:gd name="connsiteX5" fmla="*/ 291399 w 1070051"/>
                <a:gd name="connsiteY5" fmla="*/ 810182 h 832558"/>
                <a:gd name="connsiteX6" fmla="*/ 700974 w 1070051"/>
                <a:gd name="connsiteY6" fmla="*/ 829232 h 832558"/>
                <a:gd name="connsiteX7" fmla="*/ 758897 w 1070051"/>
                <a:gd name="connsiteY7" fmla="*/ 799355 h 832558"/>
                <a:gd name="connsiteX8" fmla="*/ 1003373 w 1070051"/>
                <a:gd name="connsiteY8" fmla="*/ 596156 h 832558"/>
                <a:gd name="connsiteX9" fmla="*/ 1066099 w 1070051"/>
                <a:gd name="connsiteY9" fmla="*/ 324407 h 832558"/>
                <a:gd name="connsiteX10" fmla="*/ 964499 w 1070051"/>
                <a:gd name="connsiteY10" fmla="*/ 159307 h 832558"/>
                <a:gd name="connsiteX11" fmla="*/ 593024 w 1070051"/>
                <a:gd name="connsiteY11" fmla="*/ 3732 h 832558"/>
                <a:gd name="connsiteX12" fmla="*/ 170749 w 1070051"/>
                <a:gd name="connsiteY12" fmla="*/ 54532 h 832558"/>
                <a:gd name="connsiteX0" fmla="*/ 167341 w 1066643"/>
                <a:gd name="connsiteY0" fmla="*/ 54532 h 832558"/>
                <a:gd name="connsiteX1" fmla="*/ 91914 w 1066643"/>
                <a:gd name="connsiteY1" fmla="*/ 110381 h 832558"/>
                <a:gd name="connsiteX2" fmla="*/ 18889 w 1066643"/>
                <a:gd name="connsiteY2" fmla="*/ 218330 h 832558"/>
                <a:gd name="connsiteX3" fmla="*/ 8591 w 1066643"/>
                <a:gd name="connsiteY3" fmla="*/ 527607 h 832558"/>
                <a:gd name="connsiteX4" fmla="*/ 129241 w 1066643"/>
                <a:gd name="connsiteY4" fmla="*/ 708582 h 832558"/>
                <a:gd name="connsiteX5" fmla="*/ 212564 w 1066643"/>
                <a:gd name="connsiteY5" fmla="*/ 770779 h 832558"/>
                <a:gd name="connsiteX6" fmla="*/ 287991 w 1066643"/>
                <a:gd name="connsiteY6" fmla="*/ 810182 h 832558"/>
                <a:gd name="connsiteX7" fmla="*/ 697566 w 1066643"/>
                <a:gd name="connsiteY7" fmla="*/ 829232 h 832558"/>
                <a:gd name="connsiteX8" fmla="*/ 755489 w 1066643"/>
                <a:gd name="connsiteY8" fmla="*/ 799355 h 832558"/>
                <a:gd name="connsiteX9" fmla="*/ 999965 w 1066643"/>
                <a:gd name="connsiteY9" fmla="*/ 596156 h 832558"/>
                <a:gd name="connsiteX10" fmla="*/ 1062691 w 1066643"/>
                <a:gd name="connsiteY10" fmla="*/ 324407 h 832558"/>
                <a:gd name="connsiteX11" fmla="*/ 961091 w 1066643"/>
                <a:gd name="connsiteY11" fmla="*/ 159307 h 832558"/>
                <a:gd name="connsiteX12" fmla="*/ 589616 w 1066643"/>
                <a:gd name="connsiteY12" fmla="*/ 3732 h 832558"/>
                <a:gd name="connsiteX13" fmla="*/ 167341 w 1066643"/>
                <a:gd name="connsiteY13" fmla="*/ 54532 h 832558"/>
                <a:gd name="connsiteX0" fmla="*/ 167341 w 1066643"/>
                <a:gd name="connsiteY0" fmla="*/ 54562 h 832588"/>
                <a:gd name="connsiteX1" fmla="*/ 66514 w 1066643"/>
                <a:gd name="connsiteY1" fmla="*/ 126286 h 832588"/>
                <a:gd name="connsiteX2" fmla="*/ 18889 w 1066643"/>
                <a:gd name="connsiteY2" fmla="*/ 218360 h 832588"/>
                <a:gd name="connsiteX3" fmla="*/ 8591 w 1066643"/>
                <a:gd name="connsiteY3" fmla="*/ 527637 h 832588"/>
                <a:gd name="connsiteX4" fmla="*/ 129241 w 1066643"/>
                <a:gd name="connsiteY4" fmla="*/ 708612 h 832588"/>
                <a:gd name="connsiteX5" fmla="*/ 212564 w 1066643"/>
                <a:gd name="connsiteY5" fmla="*/ 770809 h 832588"/>
                <a:gd name="connsiteX6" fmla="*/ 287991 w 1066643"/>
                <a:gd name="connsiteY6" fmla="*/ 810212 h 832588"/>
                <a:gd name="connsiteX7" fmla="*/ 697566 w 1066643"/>
                <a:gd name="connsiteY7" fmla="*/ 829262 h 832588"/>
                <a:gd name="connsiteX8" fmla="*/ 755489 w 1066643"/>
                <a:gd name="connsiteY8" fmla="*/ 799385 h 832588"/>
                <a:gd name="connsiteX9" fmla="*/ 999965 w 1066643"/>
                <a:gd name="connsiteY9" fmla="*/ 596186 h 832588"/>
                <a:gd name="connsiteX10" fmla="*/ 1062691 w 1066643"/>
                <a:gd name="connsiteY10" fmla="*/ 324437 h 832588"/>
                <a:gd name="connsiteX11" fmla="*/ 961091 w 1066643"/>
                <a:gd name="connsiteY11" fmla="*/ 159337 h 832588"/>
                <a:gd name="connsiteX12" fmla="*/ 589616 w 1066643"/>
                <a:gd name="connsiteY12" fmla="*/ 3762 h 832588"/>
                <a:gd name="connsiteX13" fmla="*/ 167341 w 1066643"/>
                <a:gd name="connsiteY13" fmla="*/ 54562 h 832588"/>
                <a:gd name="connsiteX0" fmla="*/ 167341 w 1066643"/>
                <a:gd name="connsiteY0" fmla="*/ 54624 h 832650"/>
                <a:gd name="connsiteX1" fmla="*/ 76039 w 1066643"/>
                <a:gd name="connsiteY1" fmla="*/ 132698 h 832650"/>
                <a:gd name="connsiteX2" fmla="*/ 18889 w 1066643"/>
                <a:gd name="connsiteY2" fmla="*/ 218422 h 832650"/>
                <a:gd name="connsiteX3" fmla="*/ 8591 w 1066643"/>
                <a:gd name="connsiteY3" fmla="*/ 527699 h 832650"/>
                <a:gd name="connsiteX4" fmla="*/ 129241 w 1066643"/>
                <a:gd name="connsiteY4" fmla="*/ 708674 h 832650"/>
                <a:gd name="connsiteX5" fmla="*/ 212564 w 1066643"/>
                <a:gd name="connsiteY5" fmla="*/ 770871 h 832650"/>
                <a:gd name="connsiteX6" fmla="*/ 287991 w 1066643"/>
                <a:gd name="connsiteY6" fmla="*/ 810274 h 832650"/>
                <a:gd name="connsiteX7" fmla="*/ 697566 w 1066643"/>
                <a:gd name="connsiteY7" fmla="*/ 829324 h 832650"/>
                <a:gd name="connsiteX8" fmla="*/ 755489 w 1066643"/>
                <a:gd name="connsiteY8" fmla="*/ 799447 h 832650"/>
                <a:gd name="connsiteX9" fmla="*/ 999965 w 1066643"/>
                <a:gd name="connsiteY9" fmla="*/ 596248 h 832650"/>
                <a:gd name="connsiteX10" fmla="*/ 1062691 w 1066643"/>
                <a:gd name="connsiteY10" fmla="*/ 324499 h 832650"/>
                <a:gd name="connsiteX11" fmla="*/ 961091 w 1066643"/>
                <a:gd name="connsiteY11" fmla="*/ 159399 h 832650"/>
                <a:gd name="connsiteX12" fmla="*/ 589616 w 1066643"/>
                <a:gd name="connsiteY12" fmla="*/ 3824 h 832650"/>
                <a:gd name="connsiteX13" fmla="*/ 167341 w 1066643"/>
                <a:gd name="connsiteY13" fmla="*/ 54624 h 832650"/>
                <a:gd name="connsiteX0" fmla="*/ 167341 w 1066643"/>
                <a:gd name="connsiteY0" fmla="*/ 54624 h 832650"/>
                <a:gd name="connsiteX1" fmla="*/ 76039 w 1066643"/>
                <a:gd name="connsiteY1" fmla="*/ 132698 h 832650"/>
                <a:gd name="connsiteX2" fmla="*/ 18889 w 1066643"/>
                <a:gd name="connsiteY2" fmla="*/ 218422 h 832650"/>
                <a:gd name="connsiteX3" fmla="*/ 8591 w 1066643"/>
                <a:gd name="connsiteY3" fmla="*/ 527699 h 832650"/>
                <a:gd name="connsiteX4" fmla="*/ 129241 w 1066643"/>
                <a:gd name="connsiteY4" fmla="*/ 708674 h 832650"/>
                <a:gd name="connsiteX5" fmla="*/ 212564 w 1066643"/>
                <a:gd name="connsiteY5" fmla="*/ 770871 h 832650"/>
                <a:gd name="connsiteX6" fmla="*/ 287991 w 1066643"/>
                <a:gd name="connsiteY6" fmla="*/ 810274 h 832650"/>
                <a:gd name="connsiteX7" fmla="*/ 697566 w 1066643"/>
                <a:gd name="connsiteY7" fmla="*/ 829324 h 832650"/>
                <a:gd name="connsiteX8" fmla="*/ 755489 w 1066643"/>
                <a:gd name="connsiteY8" fmla="*/ 799447 h 832650"/>
                <a:gd name="connsiteX9" fmla="*/ 999965 w 1066643"/>
                <a:gd name="connsiteY9" fmla="*/ 596248 h 832650"/>
                <a:gd name="connsiteX10" fmla="*/ 1062691 w 1066643"/>
                <a:gd name="connsiteY10" fmla="*/ 324499 h 832650"/>
                <a:gd name="connsiteX11" fmla="*/ 961091 w 1066643"/>
                <a:gd name="connsiteY11" fmla="*/ 159399 h 832650"/>
                <a:gd name="connsiteX12" fmla="*/ 589616 w 1066643"/>
                <a:gd name="connsiteY12" fmla="*/ 3824 h 832650"/>
                <a:gd name="connsiteX13" fmla="*/ 167341 w 1066643"/>
                <a:gd name="connsiteY13" fmla="*/ 54624 h 832650"/>
                <a:gd name="connsiteX0" fmla="*/ 167341 w 1066643"/>
                <a:gd name="connsiteY0" fmla="*/ 54624 h 832650"/>
                <a:gd name="connsiteX1" fmla="*/ 76039 w 1066643"/>
                <a:gd name="connsiteY1" fmla="*/ 132698 h 832650"/>
                <a:gd name="connsiteX2" fmla="*/ 18889 w 1066643"/>
                <a:gd name="connsiteY2" fmla="*/ 218422 h 832650"/>
                <a:gd name="connsiteX3" fmla="*/ 8591 w 1066643"/>
                <a:gd name="connsiteY3" fmla="*/ 527699 h 832650"/>
                <a:gd name="connsiteX4" fmla="*/ 129241 w 1066643"/>
                <a:gd name="connsiteY4" fmla="*/ 708674 h 832650"/>
                <a:gd name="connsiteX5" fmla="*/ 212564 w 1066643"/>
                <a:gd name="connsiteY5" fmla="*/ 770871 h 832650"/>
                <a:gd name="connsiteX6" fmla="*/ 287991 w 1066643"/>
                <a:gd name="connsiteY6" fmla="*/ 810274 h 832650"/>
                <a:gd name="connsiteX7" fmla="*/ 697566 w 1066643"/>
                <a:gd name="connsiteY7" fmla="*/ 829324 h 832650"/>
                <a:gd name="connsiteX8" fmla="*/ 755489 w 1066643"/>
                <a:gd name="connsiteY8" fmla="*/ 799447 h 832650"/>
                <a:gd name="connsiteX9" fmla="*/ 999965 w 1066643"/>
                <a:gd name="connsiteY9" fmla="*/ 596248 h 832650"/>
                <a:gd name="connsiteX10" fmla="*/ 1062691 w 1066643"/>
                <a:gd name="connsiteY10" fmla="*/ 324499 h 832650"/>
                <a:gd name="connsiteX11" fmla="*/ 961091 w 1066643"/>
                <a:gd name="connsiteY11" fmla="*/ 159399 h 832650"/>
                <a:gd name="connsiteX12" fmla="*/ 589616 w 1066643"/>
                <a:gd name="connsiteY12" fmla="*/ 3824 h 832650"/>
                <a:gd name="connsiteX13" fmla="*/ 167341 w 1066643"/>
                <a:gd name="connsiteY13" fmla="*/ 54624 h 832650"/>
                <a:gd name="connsiteX0" fmla="*/ 167341 w 1066643"/>
                <a:gd name="connsiteY0" fmla="*/ 55033 h 833059"/>
                <a:gd name="connsiteX1" fmla="*/ 76039 w 1066643"/>
                <a:gd name="connsiteY1" fmla="*/ 133107 h 833059"/>
                <a:gd name="connsiteX2" fmla="*/ 18889 w 1066643"/>
                <a:gd name="connsiteY2" fmla="*/ 218831 h 833059"/>
                <a:gd name="connsiteX3" fmla="*/ 8591 w 1066643"/>
                <a:gd name="connsiteY3" fmla="*/ 528108 h 833059"/>
                <a:gd name="connsiteX4" fmla="*/ 129241 w 1066643"/>
                <a:gd name="connsiteY4" fmla="*/ 709083 h 833059"/>
                <a:gd name="connsiteX5" fmla="*/ 212564 w 1066643"/>
                <a:gd name="connsiteY5" fmla="*/ 771280 h 833059"/>
                <a:gd name="connsiteX6" fmla="*/ 287991 w 1066643"/>
                <a:gd name="connsiteY6" fmla="*/ 810683 h 833059"/>
                <a:gd name="connsiteX7" fmla="*/ 697566 w 1066643"/>
                <a:gd name="connsiteY7" fmla="*/ 829733 h 833059"/>
                <a:gd name="connsiteX8" fmla="*/ 755489 w 1066643"/>
                <a:gd name="connsiteY8" fmla="*/ 799856 h 833059"/>
                <a:gd name="connsiteX9" fmla="*/ 999965 w 1066643"/>
                <a:gd name="connsiteY9" fmla="*/ 596657 h 833059"/>
                <a:gd name="connsiteX10" fmla="*/ 1062691 w 1066643"/>
                <a:gd name="connsiteY10" fmla="*/ 324908 h 833059"/>
                <a:gd name="connsiteX11" fmla="*/ 961091 w 1066643"/>
                <a:gd name="connsiteY11" fmla="*/ 159808 h 833059"/>
                <a:gd name="connsiteX12" fmla="*/ 589616 w 1066643"/>
                <a:gd name="connsiteY12" fmla="*/ 4233 h 833059"/>
                <a:gd name="connsiteX13" fmla="*/ 167341 w 1066643"/>
                <a:gd name="connsiteY13" fmla="*/ 55033 h 833059"/>
                <a:gd name="connsiteX0" fmla="*/ 167341 w 1066643"/>
                <a:gd name="connsiteY0" fmla="*/ 55033 h 833068"/>
                <a:gd name="connsiteX1" fmla="*/ 76039 w 1066643"/>
                <a:gd name="connsiteY1" fmla="*/ 133107 h 833068"/>
                <a:gd name="connsiteX2" fmla="*/ 18889 w 1066643"/>
                <a:gd name="connsiteY2" fmla="*/ 218831 h 833068"/>
                <a:gd name="connsiteX3" fmla="*/ 8591 w 1066643"/>
                <a:gd name="connsiteY3" fmla="*/ 528108 h 833068"/>
                <a:gd name="connsiteX4" fmla="*/ 129241 w 1066643"/>
                <a:gd name="connsiteY4" fmla="*/ 709083 h 833068"/>
                <a:gd name="connsiteX5" fmla="*/ 212564 w 1066643"/>
                <a:gd name="connsiteY5" fmla="*/ 771280 h 833068"/>
                <a:gd name="connsiteX6" fmla="*/ 287991 w 1066643"/>
                <a:gd name="connsiteY6" fmla="*/ 810683 h 833068"/>
                <a:gd name="connsiteX7" fmla="*/ 672166 w 1066643"/>
                <a:gd name="connsiteY7" fmla="*/ 832908 h 833068"/>
                <a:gd name="connsiteX8" fmla="*/ 755489 w 1066643"/>
                <a:gd name="connsiteY8" fmla="*/ 799856 h 833068"/>
                <a:gd name="connsiteX9" fmla="*/ 999965 w 1066643"/>
                <a:gd name="connsiteY9" fmla="*/ 596657 h 833068"/>
                <a:gd name="connsiteX10" fmla="*/ 1062691 w 1066643"/>
                <a:gd name="connsiteY10" fmla="*/ 324908 h 833068"/>
                <a:gd name="connsiteX11" fmla="*/ 961091 w 1066643"/>
                <a:gd name="connsiteY11" fmla="*/ 159808 h 833068"/>
                <a:gd name="connsiteX12" fmla="*/ 589616 w 1066643"/>
                <a:gd name="connsiteY12" fmla="*/ 4233 h 833068"/>
                <a:gd name="connsiteX13" fmla="*/ 167341 w 1066643"/>
                <a:gd name="connsiteY13" fmla="*/ 55033 h 833068"/>
                <a:gd name="connsiteX0" fmla="*/ 167341 w 1066643"/>
                <a:gd name="connsiteY0" fmla="*/ 55033 h 839709"/>
                <a:gd name="connsiteX1" fmla="*/ 76039 w 1066643"/>
                <a:gd name="connsiteY1" fmla="*/ 133107 h 839709"/>
                <a:gd name="connsiteX2" fmla="*/ 18889 w 1066643"/>
                <a:gd name="connsiteY2" fmla="*/ 218831 h 839709"/>
                <a:gd name="connsiteX3" fmla="*/ 8591 w 1066643"/>
                <a:gd name="connsiteY3" fmla="*/ 528108 h 839709"/>
                <a:gd name="connsiteX4" fmla="*/ 129241 w 1066643"/>
                <a:gd name="connsiteY4" fmla="*/ 709083 h 839709"/>
                <a:gd name="connsiteX5" fmla="*/ 212564 w 1066643"/>
                <a:gd name="connsiteY5" fmla="*/ 771280 h 839709"/>
                <a:gd name="connsiteX6" fmla="*/ 287991 w 1066643"/>
                <a:gd name="connsiteY6" fmla="*/ 810683 h 839709"/>
                <a:gd name="connsiteX7" fmla="*/ 672166 w 1066643"/>
                <a:gd name="connsiteY7" fmla="*/ 832908 h 839709"/>
                <a:gd name="connsiteX8" fmla="*/ 755489 w 1066643"/>
                <a:gd name="connsiteY8" fmla="*/ 799856 h 839709"/>
                <a:gd name="connsiteX9" fmla="*/ 999965 w 1066643"/>
                <a:gd name="connsiteY9" fmla="*/ 596657 h 839709"/>
                <a:gd name="connsiteX10" fmla="*/ 1062691 w 1066643"/>
                <a:gd name="connsiteY10" fmla="*/ 324908 h 839709"/>
                <a:gd name="connsiteX11" fmla="*/ 961091 w 1066643"/>
                <a:gd name="connsiteY11" fmla="*/ 159808 h 839709"/>
                <a:gd name="connsiteX12" fmla="*/ 589616 w 1066643"/>
                <a:gd name="connsiteY12" fmla="*/ 4233 h 839709"/>
                <a:gd name="connsiteX13" fmla="*/ 167341 w 1066643"/>
                <a:gd name="connsiteY13" fmla="*/ 55033 h 839709"/>
                <a:gd name="connsiteX0" fmla="*/ 167341 w 1066643"/>
                <a:gd name="connsiteY0" fmla="*/ 55033 h 839579"/>
                <a:gd name="connsiteX1" fmla="*/ 76039 w 1066643"/>
                <a:gd name="connsiteY1" fmla="*/ 133107 h 839579"/>
                <a:gd name="connsiteX2" fmla="*/ 18889 w 1066643"/>
                <a:gd name="connsiteY2" fmla="*/ 218831 h 839579"/>
                <a:gd name="connsiteX3" fmla="*/ 8591 w 1066643"/>
                <a:gd name="connsiteY3" fmla="*/ 528108 h 839579"/>
                <a:gd name="connsiteX4" fmla="*/ 129241 w 1066643"/>
                <a:gd name="connsiteY4" fmla="*/ 709083 h 839579"/>
                <a:gd name="connsiteX5" fmla="*/ 212564 w 1066643"/>
                <a:gd name="connsiteY5" fmla="*/ 777630 h 839579"/>
                <a:gd name="connsiteX6" fmla="*/ 287991 w 1066643"/>
                <a:gd name="connsiteY6" fmla="*/ 810683 h 839579"/>
                <a:gd name="connsiteX7" fmla="*/ 672166 w 1066643"/>
                <a:gd name="connsiteY7" fmla="*/ 832908 h 839579"/>
                <a:gd name="connsiteX8" fmla="*/ 755489 w 1066643"/>
                <a:gd name="connsiteY8" fmla="*/ 799856 h 839579"/>
                <a:gd name="connsiteX9" fmla="*/ 999965 w 1066643"/>
                <a:gd name="connsiteY9" fmla="*/ 596657 h 839579"/>
                <a:gd name="connsiteX10" fmla="*/ 1062691 w 1066643"/>
                <a:gd name="connsiteY10" fmla="*/ 324908 h 839579"/>
                <a:gd name="connsiteX11" fmla="*/ 961091 w 1066643"/>
                <a:gd name="connsiteY11" fmla="*/ 159808 h 839579"/>
                <a:gd name="connsiteX12" fmla="*/ 589616 w 1066643"/>
                <a:gd name="connsiteY12" fmla="*/ 4233 h 839579"/>
                <a:gd name="connsiteX13" fmla="*/ 167341 w 1066643"/>
                <a:gd name="connsiteY13" fmla="*/ 55033 h 839579"/>
                <a:gd name="connsiteX0" fmla="*/ 167341 w 1066643"/>
                <a:gd name="connsiteY0" fmla="*/ 55033 h 839579"/>
                <a:gd name="connsiteX1" fmla="*/ 76039 w 1066643"/>
                <a:gd name="connsiteY1" fmla="*/ 133107 h 839579"/>
                <a:gd name="connsiteX2" fmla="*/ 18889 w 1066643"/>
                <a:gd name="connsiteY2" fmla="*/ 218831 h 839579"/>
                <a:gd name="connsiteX3" fmla="*/ 8591 w 1066643"/>
                <a:gd name="connsiteY3" fmla="*/ 528108 h 839579"/>
                <a:gd name="connsiteX4" fmla="*/ 129241 w 1066643"/>
                <a:gd name="connsiteY4" fmla="*/ 709083 h 839579"/>
                <a:gd name="connsiteX5" fmla="*/ 206214 w 1066643"/>
                <a:gd name="connsiteY5" fmla="*/ 777630 h 839579"/>
                <a:gd name="connsiteX6" fmla="*/ 287991 w 1066643"/>
                <a:gd name="connsiteY6" fmla="*/ 810683 h 839579"/>
                <a:gd name="connsiteX7" fmla="*/ 672166 w 1066643"/>
                <a:gd name="connsiteY7" fmla="*/ 832908 h 839579"/>
                <a:gd name="connsiteX8" fmla="*/ 755489 w 1066643"/>
                <a:gd name="connsiteY8" fmla="*/ 799856 h 839579"/>
                <a:gd name="connsiteX9" fmla="*/ 999965 w 1066643"/>
                <a:gd name="connsiteY9" fmla="*/ 596657 h 839579"/>
                <a:gd name="connsiteX10" fmla="*/ 1062691 w 1066643"/>
                <a:gd name="connsiteY10" fmla="*/ 324908 h 839579"/>
                <a:gd name="connsiteX11" fmla="*/ 961091 w 1066643"/>
                <a:gd name="connsiteY11" fmla="*/ 159808 h 839579"/>
                <a:gd name="connsiteX12" fmla="*/ 589616 w 1066643"/>
                <a:gd name="connsiteY12" fmla="*/ 4233 h 839579"/>
                <a:gd name="connsiteX13" fmla="*/ 167341 w 1066643"/>
                <a:gd name="connsiteY13" fmla="*/ 55033 h 839579"/>
                <a:gd name="connsiteX0" fmla="*/ 167341 w 1066643"/>
                <a:gd name="connsiteY0" fmla="*/ 55033 h 839709"/>
                <a:gd name="connsiteX1" fmla="*/ 76039 w 1066643"/>
                <a:gd name="connsiteY1" fmla="*/ 133107 h 839709"/>
                <a:gd name="connsiteX2" fmla="*/ 18889 w 1066643"/>
                <a:gd name="connsiteY2" fmla="*/ 218831 h 839709"/>
                <a:gd name="connsiteX3" fmla="*/ 8591 w 1066643"/>
                <a:gd name="connsiteY3" fmla="*/ 528108 h 839709"/>
                <a:gd name="connsiteX4" fmla="*/ 129241 w 1066643"/>
                <a:gd name="connsiteY4" fmla="*/ 709083 h 839709"/>
                <a:gd name="connsiteX5" fmla="*/ 212564 w 1066643"/>
                <a:gd name="connsiteY5" fmla="*/ 771280 h 839709"/>
                <a:gd name="connsiteX6" fmla="*/ 287991 w 1066643"/>
                <a:gd name="connsiteY6" fmla="*/ 810683 h 839709"/>
                <a:gd name="connsiteX7" fmla="*/ 672166 w 1066643"/>
                <a:gd name="connsiteY7" fmla="*/ 832908 h 839709"/>
                <a:gd name="connsiteX8" fmla="*/ 755489 w 1066643"/>
                <a:gd name="connsiteY8" fmla="*/ 799856 h 839709"/>
                <a:gd name="connsiteX9" fmla="*/ 999965 w 1066643"/>
                <a:gd name="connsiteY9" fmla="*/ 596657 h 839709"/>
                <a:gd name="connsiteX10" fmla="*/ 1062691 w 1066643"/>
                <a:gd name="connsiteY10" fmla="*/ 324908 h 839709"/>
                <a:gd name="connsiteX11" fmla="*/ 961091 w 1066643"/>
                <a:gd name="connsiteY11" fmla="*/ 159808 h 839709"/>
                <a:gd name="connsiteX12" fmla="*/ 589616 w 1066643"/>
                <a:gd name="connsiteY12" fmla="*/ 4233 h 839709"/>
                <a:gd name="connsiteX13" fmla="*/ 167341 w 1066643"/>
                <a:gd name="connsiteY13" fmla="*/ 55033 h 839709"/>
                <a:gd name="connsiteX0" fmla="*/ 167341 w 1066643"/>
                <a:gd name="connsiteY0" fmla="*/ 55033 h 839709"/>
                <a:gd name="connsiteX1" fmla="*/ 76039 w 1066643"/>
                <a:gd name="connsiteY1" fmla="*/ 133107 h 839709"/>
                <a:gd name="connsiteX2" fmla="*/ 18889 w 1066643"/>
                <a:gd name="connsiteY2" fmla="*/ 218831 h 839709"/>
                <a:gd name="connsiteX3" fmla="*/ 8591 w 1066643"/>
                <a:gd name="connsiteY3" fmla="*/ 528108 h 839709"/>
                <a:gd name="connsiteX4" fmla="*/ 129241 w 1066643"/>
                <a:gd name="connsiteY4" fmla="*/ 702733 h 839709"/>
                <a:gd name="connsiteX5" fmla="*/ 212564 w 1066643"/>
                <a:gd name="connsiteY5" fmla="*/ 771280 h 839709"/>
                <a:gd name="connsiteX6" fmla="*/ 287991 w 1066643"/>
                <a:gd name="connsiteY6" fmla="*/ 810683 h 839709"/>
                <a:gd name="connsiteX7" fmla="*/ 672166 w 1066643"/>
                <a:gd name="connsiteY7" fmla="*/ 832908 h 839709"/>
                <a:gd name="connsiteX8" fmla="*/ 755489 w 1066643"/>
                <a:gd name="connsiteY8" fmla="*/ 799856 h 839709"/>
                <a:gd name="connsiteX9" fmla="*/ 999965 w 1066643"/>
                <a:gd name="connsiteY9" fmla="*/ 596657 h 839709"/>
                <a:gd name="connsiteX10" fmla="*/ 1062691 w 1066643"/>
                <a:gd name="connsiteY10" fmla="*/ 324908 h 839709"/>
                <a:gd name="connsiteX11" fmla="*/ 961091 w 1066643"/>
                <a:gd name="connsiteY11" fmla="*/ 159808 h 839709"/>
                <a:gd name="connsiteX12" fmla="*/ 589616 w 1066643"/>
                <a:gd name="connsiteY12" fmla="*/ 4233 h 839709"/>
                <a:gd name="connsiteX13" fmla="*/ 167341 w 1066643"/>
                <a:gd name="connsiteY13" fmla="*/ 55033 h 839709"/>
                <a:gd name="connsiteX0" fmla="*/ 167341 w 1066643"/>
                <a:gd name="connsiteY0" fmla="*/ 55033 h 842260"/>
                <a:gd name="connsiteX1" fmla="*/ 76039 w 1066643"/>
                <a:gd name="connsiteY1" fmla="*/ 133107 h 842260"/>
                <a:gd name="connsiteX2" fmla="*/ 18889 w 1066643"/>
                <a:gd name="connsiteY2" fmla="*/ 218831 h 842260"/>
                <a:gd name="connsiteX3" fmla="*/ 8591 w 1066643"/>
                <a:gd name="connsiteY3" fmla="*/ 528108 h 842260"/>
                <a:gd name="connsiteX4" fmla="*/ 129241 w 1066643"/>
                <a:gd name="connsiteY4" fmla="*/ 702733 h 842260"/>
                <a:gd name="connsiteX5" fmla="*/ 212564 w 1066643"/>
                <a:gd name="connsiteY5" fmla="*/ 771280 h 842260"/>
                <a:gd name="connsiteX6" fmla="*/ 287991 w 1066643"/>
                <a:gd name="connsiteY6" fmla="*/ 810683 h 842260"/>
                <a:gd name="connsiteX7" fmla="*/ 672166 w 1066643"/>
                <a:gd name="connsiteY7" fmla="*/ 832908 h 842260"/>
                <a:gd name="connsiteX8" fmla="*/ 755489 w 1066643"/>
                <a:gd name="connsiteY8" fmla="*/ 799856 h 842260"/>
                <a:gd name="connsiteX9" fmla="*/ 999965 w 1066643"/>
                <a:gd name="connsiteY9" fmla="*/ 596657 h 842260"/>
                <a:gd name="connsiteX10" fmla="*/ 1062691 w 1066643"/>
                <a:gd name="connsiteY10" fmla="*/ 324908 h 842260"/>
                <a:gd name="connsiteX11" fmla="*/ 961091 w 1066643"/>
                <a:gd name="connsiteY11" fmla="*/ 159808 h 842260"/>
                <a:gd name="connsiteX12" fmla="*/ 589616 w 1066643"/>
                <a:gd name="connsiteY12" fmla="*/ 4233 h 842260"/>
                <a:gd name="connsiteX13" fmla="*/ 167341 w 1066643"/>
                <a:gd name="connsiteY13" fmla="*/ 55033 h 842260"/>
                <a:gd name="connsiteX0" fmla="*/ 166400 w 1065702"/>
                <a:gd name="connsiteY0" fmla="*/ 55033 h 842260"/>
                <a:gd name="connsiteX1" fmla="*/ 75098 w 1065702"/>
                <a:gd name="connsiteY1" fmla="*/ 133107 h 842260"/>
                <a:gd name="connsiteX2" fmla="*/ 17948 w 1065702"/>
                <a:gd name="connsiteY2" fmla="*/ 218831 h 842260"/>
                <a:gd name="connsiteX3" fmla="*/ 7650 w 1065702"/>
                <a:gd name="connsiteY3" fmla="*/ 528108 h 842260"/>
                <a:gd name="connsiteX4" fmla="*/ 115600 w 1065702"/>
                <a:gd name="connsiteY4" fmla="*/ 699558 h 842260"/>
                <a:gd name="connsiteX5" fmla="*/ 211623 w 1065702"/>
                <a:gd name="connsiteY5" fmla="*/ 771280 h 842260"/>
                <a:gd name="connsiteX6" fmla="*/ 287050 w 1065702"/>
                <a:gd name="connsiteY6" fmla="*/ 810683 h 842260"/>
                <a:gd name="connsiteX7" fmla="*/ 671225 w 1065702"/>
                <a:gd name="connsiteY7" fmla="*/ 832908 h 842260"/>
                <a:gd name="connsiteX8" fmla="*/ 754548 w 1065702"/>
                <a:gd name="connsiteY8" fmla="*/ 799856 h 842260"/>
                <a:gd name="connsiteX9" fmla="*/ 999024 w 1065702"/>
                <a:gd name="connsiteY9" fmla="*/ 596657 h 842260"/>
                <a:gd name="connsiteX10" fmla="*/ 1061750 w 1065702"/>
                <a:gd name="connsiteY10" fmla="*/ 324908 h 842260"/>
                <a:gd name="connsiteX11" fmla="*/ 960150 w 1065702"/>
                <a:gd name="connsiteY11" fmla="*/ 159808 h 842260"/>
                <a:gd name="connsiteX12" fmla="*/ 588675 w 1065702"/>
                <a:gd name="connsiteY12" fmla="*/ 4233 h 842260"/>
                <a:gd name="connsiteX13" fmla="*/ 166400 w 1065702"/>
                <a:gd name="connsiteY13" fmla="*/ 55033 h 842260"/>
                <a:gd name="connsiteX0" fmla="*/ 166634 w 1065936"/>
                <a:gd name="connsiteY0" fmla="*/ 55033 h 842260"/>
                <a:gd name="connsiteX1" fmla="*/ 75332 w 1065936"/>
                <a:gd name="connsiteY1" fmla="*/ 133107 h 842260"/>
                <a:gd name="connsiteX2" fmla="*/ 18182 w 1065936"/>
                <a:gd name="connsiteY2" fmla="*/ 218831 h 842260"/>
                <a:gd name="connsiteX3" fmla="*/ 7884 w 1065936"/>
                <a:gd name="connsiteY3" fmla="*/ 528108 h 842260"/>
                <a:gd name="connsiteX4" fmla="*/ 119009 w 1065936"/>
                <a:gd name="connsiteY4" fmla="*/ 693208 h 842260"/>
                <a:gd name="connsiteX5" fmla="*/ 211857 w 1065936"/>
                <a:gd name="connsiteY5" fmla="*/ 771280 h 842260"/>
                <a:gd name="connsiteX6" fmla="*/ 287284 w 1065936"/>
                <a:gd name="connsiteY6" fmla="*/ 810683 h 842260"/>
                <a:gd name="connsiteX7" fmla="*/ 671459 w 1065936"/>
                <a:gd name="connsiteY7" fmla="*/ 832908 h 842260"/>
                <a:gd name="connsiteX8" fmla="*/ 754782 w 1065936"/>
                <a:gd name="connsiteY8" fmla="*/ 799856 h 842260"/>
                <a:gd name="connsiteX9" fmla="*/ 999258 w 1065936"/>
                <a:gd name="connsiteY9" fmla="*/ 596657 h 842260"/>
                <a:gd name="connsiteX10" fmla="*/ 1061984 w 1065936"/>
                <a:gd name="connsiteY10" fmla="*/ 324908 h 842260"/>
                <a:gd name="connsiteX11" fmla="*/ 960384 w 1065936"/>
                <a:gd name="connsiteY11" fmla="*/ 159808 h 842260"/>
                <a:gd name="connsiteX12" fmla="*/ 588909 w 1065936"/>
                <a:gd name="connsiteY12" fmla="*/ 4233 h 842260"/>
                <a:gd name="connsiteX13" fmla="*/ 166634 w 1065936"/>
                <a:gd name="connsiteY13" fmla="*/ 55033 h 842260"/>
                <a:gd name="connsiteX0" fmla="*/ 166634 w 1065936"/>
                <a:gd name="connsiteY0" fmla="*/ 55033 h 842260"/>
                <a:gd name="connsiteX1" fmla="*/ 75332 w 1065936"/>
                <a:gd name="connsiteY1" fmla="*/ 133107 h 842260"/>
                <a:gd name="connsiteX2" fmla="*/ 18182 w 1065936"/>
                <a:gd name="connsiteY2" fmla="*/ 218831 h 842260"/>
                <a:gd name="connsiteX3" fmla="*/ 7884 w 1065936"/>
                <a:gd name="connsiteY3" fmla="*/ 528108 h 842260"/>
                <a:gd name="connsiteX4" fmla="*/ 119009 w 1065936"/>
                <a:gd name="connsiteY4" fmla="*/ 693208 h 842260"/>
                <a:gd name="connsiteX5" fmla="*/ 211857 w 1065936"/>
                <a:gd name="connsiteY5" fmla="*/ 771280 h 842260"/>
                <a:gd name="connsiteX6" fmla="*/ 287284 w 1065936"/>
                <a:gd name="connsiteY6" fmla="*/ 810683 h 842260"/>
                <a:gd name="connsiteX7" fmla="*/ 671459 w 1065936"/>
                <a:gd name="connsiteY7" fmla="*/ 832908 h 842260"/>
                <a:gd name="connsiteX8" fmla="*/ 754782 w 1065936"/>
                <a:gd name="connsiteY8" fmla="*/ 799856 h 842260"/>
                <a:gd name="connsiteX9" fmla="*/ 999258 w 1065936"/>
                <a:gd name="connsiteY9" fmla="*/ 596657 h 842260"/>
                <a:gd name="connsiteX10" fmla="*/ 1061984 w 1065936"/>
                <a:gd name="connsiteY10" fmla="*/ 324908 h 842260"/>
                <a:gd name="connsiteX11" fmla="*/ 960384 w 1065936"/>
                <a:gd name="connsiteY11" fmla="*/ 159808 h 842260"/>
                <a:gd name="connsiteX12" fmla="*/ 588909 w 1065936"/>
                <a:gd name="connsiteY12" fmla="*/ 4233 h 842260"/>
                <a:gd name="connsiteX13" fmla="*/ 166634 w 1065936"/>
                <a:gd name="connsiteY13" fmla="*/ 55033 h 842260"/>
                <a:gd name="connsiteX0" fmla="*/ 174219 w 1073521"/>
                <a:gd name="connsiteY0" fmla="*/ 55033 h 842260"/>
                <a:gd name="connsiteX1" fmla="*/ 82917 w 1073521"/>
                <a:gd name="connsiteY1" fmla="*/ 133107 h 842260"/>
                <a:gd name="connsiteX2" fmla="*/ 25767 w 1073521"/>
                <a:gd name="connsiteY2" fmla="*/ 218831 h 842260"/>
                <a:gd name="connsiteX3" fmla="*/ 5944 w 1073521"/>
                <a:gd name="connsiteY3" fmla="*/ 496358 h 842260"/>
                <a:gd name="connsiteX4" fmla="*/ 126594 w 1073521"/>
                <a:gd name="connsiteY4" fmla="*/ 693208 h 842260"/>
                <a:gd name="connsiteX5" fmla="*/ 219442 w 1073521"/>
                <a:gd name="connsiteY5" fmla="*/ 771280 h 842260"/>
                <a:gd name="connsiteX6" fmla="*/ 294869 w 1073521"/>
                <a:gd name="connsiteY6" fmla="*/ 810683 h 842260"/>
                <a:gd name="connsiteX7" fmla="*/ 679044 w 1073521"/>
                <a:gd name="connsiteY7" fmla="*/ 832908 h 842260"/>
                <a:gd name="connsiteX8" fmla="*/ 762367 w 1073521"/>
                <a:gd name="connsiteY8" fmla="*/ 799856 h 842260"/>
                <a:gd name="connsiteX9" fmla="*/ 1006843 w 1073521"/>
                <a:gd name="connsiteY9" fmla="*/ 596657 h 842260"/>
                <a:gd name="connsiteX10" fmla="*/ 1069569 w 1073521"/>
                <a:gd name="connsiteY10" fmla="*/ 324908 h 842260"/>
                <a:gd name="connsiteX11" fmla="*/ 967969 w 1073521"/>
                <a:gd name="connsiteY11" fmla="*/ 159808 h 842260"/>
                <a:gd name="connsiteX12" fmla="*/ 596494 w 1073521"/>
                <a:gd name="connsiteY12" fmla="*/ 4233 h 842260"/>
                <a:gd name="connsiteX13" fmla="*/ 174219 w 1073521"/>
                <a:gd name="connsiteY13" fmla="*/ 55033 h 842260"/>
                <a:gd name="connsiteX0" fmla="*/ 171590 w 1070892"/>
                <a:gd name="connsiteY0" fmla="*/ 55033 h 842260"/>
                <a:gd name="connsiteX1" fmla="*/ 80288 w 1070892"/>
                <a:gd name="connsiteY1" fmla="*/ 133107 h 842260"/>
                <a:gd name="connsiteX2" fmla="*/ 23138 w 1070892"/>
                <a:gd name="connsiteY2" fmla="*/ 218831 h 842260"/>
                <a:gd name="connsiteX3" fmla="*/ 3315 w 1070892"/>
                <a:gd name="connsiteY3" fmla="*/ 496358 h 842260"/>
                <a:gd name="connsiteX4" fmla="*/ 123965 w 1070892"/>
                <a:gd name="connsiteY4" fmla="*/ 693208 h 842260"/>
                <a:gd name="connsiteX5" fmla="*/ 216813 w 1070892"/>
                <a:gd name="connsiteY5" fmla="*/ 771280 h 842260"/>
                <a:gd name="connsiteX6" fmla="*/ 292240 w 1070892"/>
                <a:gd name="connsiteY6" fmla="*/ 810683 h 842260"/>
                <a:gd name="connsiteX7" fmla="*/ 676415 w 1070892"/>
                <a:gd name="connsiteY7" fmla="*/ 832908 h 842260"/>
                <a:gd name="connsiteX8" fmla="*/ 759738 w 1070892"/>
                <a:gd name="connsiteY8" fmla="*/ 799856 h 842260"/>
                <a:gd name="connsiteX9" fmla="*/ 1004214 w 1070892"/>
                <a:gd name="connsiteY9" fmla="*/ 596657 h 842260"/>
                <a:gd name="connsiteX10" fmla="*/ 1066940 w 1070892"/>
                <a:gd name="connsiteY10" fmla="*/ 324908 h 842260"/>
                <a:gd name="connsiteX11" fmla="*/ 965340 w 1070892"/>
                <a:gd name="connsiteY11" fmla="*/ 159808 h 842260"/>
                <a:gd name="connsiteX12" fmla="*/ 593865 w 1070892"/>
                <a:gd name="connsiteY12" fmla="*/ 4233 h 842260"/>
                <a:gd name="connsiteX13" fmla="*/ 171590 w 1070892"/>
                <a:gd name="connsiteY13" fmla="*/ 55033 h 842260"/>
                <a:gd name="connsiteX0" fmla="*/ 174406 w 1073708"/>
                <a:gd name="connsiteY0" fmla="*/ 55033 h 842260"/>
                <a:gd name="connsiteX1" fmla="*/ 83104 w 1073708"/>
                <a:gd name="connsiteY1" fmla="*/ 133107 h 842260"/>
                <a:gd name="connsiteX2" fmla="*/ 25954 w 1073708"/>
                <a:gd name="connsiteY2" fmla="*/ 218831 h 842260"/>
                <a:gd name="connsiteX3" fmla="*/ 2956 w 1073708"/>
                <a:gd name="connsiteY3" fmla="*/ 451908 h 842260"/>
                <a:gd name="connsiteX4" fmla="*/ 126781 w 1073708"/>
                <a:gd name="connsiteY4" fmla="*/ 693208 h 842260"/>
                <a:gd name="connsiteX5" fmla="*/ 219629 w 1073708"/>
                <a:gd name="connsiteY5" fmla="*/ 771280 h 842260"/>
                <a:gd name="connsiteX6" fmla="*/ 295056 w 1073708"/>
                <a:gd name="connsiteY6" fmla="*/ 810683 h 842260"/>
                <a:gd name="connsiteX7" fmla="*/ 679231 w 1073708"/>
                <a:gd name="connsiteY7" fmla="*/ 832908 h 842260"/>
                <a:gd name="connsiteX8" fmla="*/ 762554 w 1073708"/>
                <a:gd name="connsiteY8" fmla="*/ 799856 h 842260"/>
                <a:gd name="connsiteX9" fmla="*/ 1007030 w 1073708"/>
                <a:gd name="connsiteY9" fmla="*/ 596657 h 842260"/>
                <a:gd name="connsiteX10" fmla="*/ 1069756 w 1073708"/>
                <a:gd name="connsiteY10" fmla="*/ 324908 h 842260"/>
                <a:gd name="connsiteX11" fmla="*/ 968156 w 1073708"/>
                <a:gd name="connsiteY11" fmla="*/ 159808 h 842260"/>
                <a:gd name="connsiteX12" fmla="*/ 596681 w 1073708"/>
                <a:gd name="connsiteY12" fmla="*/ 4233 h 842260"/>
                <a:gd name="connsiteX13" fmla="*/ 174406 w 1073708"/>
                <a:gd name="connsiteY13" fmla="*/ 55033 h 842260"/>
                <a:gd name="connsiteX0" fmla="*/ 174406 w 1073708"/>
                <a:gd name="connsiteY0" fmla="*/ 55033 h 842260"/>
                <a:gd name="connsiteX1" fmla="*/ 83104 w 1073708"/>
                <a:gd name="connsiteY1" fmla="*/ 133107 h 842260"/>
                <a:gd name="connsiteX2" fmla="*/ 25954 w 1073708"/>
                <a:gd name="connsiteY2" fmla="*/ 218831 h 842260"/>
                <a:gd name="connsiteX3" fmla="*/ 2956 w 1073708"/>
                <a:gd name="connsiteY3" fmla="*/ 451908 h 842260"/>
                <a:gd name="connsiteX4" fmla="*/ 48178 w 1073708"/>
                <a:gd name="connsiteY4" fmla="*/ 580781 h 842260"/>
                <a:gd name="connsiteX5" fmla="*/ 126781 w 1073708"/>
                <a:gd name="connsiteY5" fmla="*/ 693208 h 842260"/>
                <a:gd name="connsiteX6" fmla="*/ 219629 w 1073708"/>
                <a:gd name="connsiteY6" fmla="*/ 771280 h 842260"/>
                <a:gd name="connsiteX7" fmla="*/ 295056 w 1073708"/>
                <a:gd name="connsiteY7" fmla="*/ 810683 h 842260"/>
                <a:gd name="connsiteX8" fmla="*/ 679231 w 1073708"/>
                <a:gd name="connsiteY8" fmla="*/ 832908 h 842260"/>
                <a:gd name="connsiteX9" fmla="*/ 762554 w 1073708"/>
                <a:gd name="connsiteY9" fmla="*/ 799856 h 842260"/>
                <a:gd name="connsiteX10" fmla="*/ 1007030 w 1073708"/>
                <a:gd name="connsiteY10" fmla="*/ 596657 h 842260"/>
                <a:gd name="connsiteX11" fmla="*/ 1069756 w 1073708"/>
                <a:gd name="connsiteY11" fmla="*/ 324908 h 842260"/>
                <a:gd name="connsiteX12" fmla="*/ 968156 w 1073708"/>
                <a:gd name="connsiteY12" fmla="*/ 159808 h 842260"/>
                <a:gd name="connsiteX13" fmla="*/ 596681 w 1073708"/>
                <a:gd name="connsiteY13" fmla="*/ 4233 h 842260"/>
                <a:gd name="connsiteX14" fmla="*/ 174406 w 1073708"/>
                <a:gd name="connsiteY14" fmla="*/ 55033 h 842260"/>
                <a:gd name="connsiteX0" fmla="*/ 171825 w 1071127"/>
                <a:gd name="connsiteY0" fmla="*/ 55033 h 842260"/>
                <a:gd name="connsiteX1" fmla="*/ 80523 w 1071127"/>
                <a:gd name="connsiteY1" fmla="*/ 133107 h 842260"/>
                <a:gd name="connsiteX2" fmla="*/ 23373 w 1071127"/>
                <a:gd name="connsiteY2" fmla="*/ 218831 h 842260"/>
                <a:gd name="connsiteX3" fmla="*/ 375 w 1071127"/>
                <a:gd name="connsiteY3" fmla="*/ 451908 h 842260"/>
                <a:gd name="connsiteX4" fmla="*/ 39247 w 1071127"/>
                <a:gd name="connsiteY4" fmla="*/ 587131 h 842260"/>
                <a:gd name="connsiteX5" fmla="*/ 124200 w 1071127"/>
                <a:gd name="connsiteY5" fmla="*/ 693208 h 842260"/>
                <a:gd name="connsiteX6" fmla="*/ 217048 w 1071127"/>
                <a:gd name="connsiteY6" fmla="*/ 771280 h 842260"/>
                <a:gd name="connsiteX7" fmla="*/ 292475 w 1071127"/>
                <a:gd name="connsiteY7" fmla="*/ 810683 h 842260"/>
                <a:gd name="connsiteX8" fmla="*/ 676650 w 1071127"/>
                <a:gd name="connsiteY8" fmla="*/ 832908 h 842260"/>
                <a:gd name="connsiteX9" fmla="*/ 759973 w 1071127"/>
                <a:gd name="connsiteY9" fmla="*/ 799856 h 842260"/>
                <a:gd name="connsiteX10" fmla="*/ 1004449 w 1071127"/>
                <a:gd name="connsiteY10" fmla="*/ 596657 h 842260"/>
                <a:gd name="connsiteX11" fmla="*/ 1067175 w 1071127"/>
                <a:gd name="connsiteY11" fmla="*/ 324908 h 842260"/>
                <a:gd name="connsiteX12" fmla="*/ 965575 w 1071127"/>
                <a:gd name="connsiteY12" fmla="*/ 159808 h 842260"/>
                <a:gd name="connsiteX13" fmla="*/ 594100 w 1071127"/>
                <a:gd name="connsiteY13" fmla="*/ 4233 h 842260"/>
                <a:gd name="connsiteX14" fmla="*/ 171825 w 1071127"/>
                <a:gd name="connsiteY14" fmla="*/ 55033 h 842260"/>
                <a:gd name="connsiteX0" fmla="*/ 174932 w 1074234"/>
                <a:gd name="connsiteY0" fmla="*/ 55033 h 842260"/>
                <a:gd name="connsiteX1" fmla="*/ 83630 w 1074234"/>
                <a:gd name="connsiteY1" fmla="*/ 133107 h 842260"/>
                <a:gd name="connsiteX2" fmla="*/ 26480 w 1074234"/>
                <a:gd name="connsiteY2" fmla="*/ 218831 h 842260"/>
                <a:gd name="connsiteX3" fmla="*/ 307 w 1074234"/>
                <a:gd name="connsiteY3" fmla="*/ 445558 h 842260"/>
                <a:gd name="connsiteX4" fmla="*/ 42354 w 1074234"/>
                <a:gd name="connsiteY4" fmla="*/ 587131 h 842260"/>
                <a:gd name="connsiteX5" fmla="*/ 127307 w 1074234"/>
                <a:gd name="connsiteY5" fmla="*/ 693208 h 842260"/>
                <a:gd name="connsiteX6" fmla="*/ 220155 w 1074234"/>
                <a:gd name="connsiteY6" fmla="*/ 771280 h 842260"/>
                <a:gd name="connsiteX7" fmla="*/ 295582 w 1074234"/>
                <a:gd name="connsiteY7" fmla="*/ 810683 h 842260"/>
                <a:gd name="connsiteX8" fmla="*/ 679757 w 1074234"/>
                <a:gd name="connsiteY8" fmla="*/ 832908 h 842260"/>
                <a:gd name="connsiteX9" fmla="*/ 763080 w 1074234"/>
                <a:gd name="connsiteY9" fmla="*/ 799856 h 842260"/>
                <a:gd name="connsiteX10" fmla="*/ 1007556 w 1074234"/>
                <a:gd name="connsiteY10" fmla="*/ 596657 h 842260"/>
                <a:gd name="connsiteX11" fmla="*/ 1070282 w 1074234"/>
                <a:gd name="connsiteY11" fmla="*/ 324908 h 842260"/>
                <a:gd name="connsiteX12" fmla="*/ 968682 w 1074234"/>
                <a:gd name="connsiteY12" fmla="*/ 159808 h 842260"/>
                <a:gd name="connsiteX13" fmla="*/ 597207 w 1074234"/>
                <a:gd name="connsiteY13" fmla="*/ 4233 h 842260"/>
                <a:gd name="connsiteX14" fmla="*/ 174932 w 1074234"/>
                <a:gd name="connsiteY14" fmla="*/ 55033 h 842260"/>
                <a:gd name="connsiteX0" fmla="*/ 174681 w 1073983"/>
                <a:gd name="connsiteY0" fmla="*/ 55033 h 842260"/>
                <a:gd name="connsiteX1" fmla="*/ 83379 w 1073983"/>
                <a:gd name="connsiteY1" fmla="*/ 133107 h 842260"/>
                <a:gd name="connsiteX2" fmla="*/ 26229 w 1073983"/>
                <a:gd name="connsiteY2" fmla="*/ 218831 h 842260"/>
                <a:gd name="connsiteX3" fmla="*/ 56 w 1073983"/>
                <a:gd name="connsiteY3" fmla="*/ 445558 h 842260"/>
                <a:gd name="connsiteX4" fmla="*/ 23053 w 1073983"/>
                <a:gd name="connsiteY4" fmla="*/ 568081 h 842260"/>
                <a:gd name="connsiteX5" fmla="*/ 127056 w 1073983"/>
                <a:gd name="connsiteY5" fmla="*/ 693208 h 842260"/>
                <a:gd name="connsiteX6" fmla="*/ 219904 w 1073983"/>
                <a:gd name="connsiteY6" fmla="*/ 771280 h 842260"/>
                <a:gd name="connsiteX7" fmla="*/ 295331 w 1073983"/>
                <a:gd name="connsiteY7" fmla="*/ 810683 h 842260"/>
                <a:gd name="connsiteX8" fmla="*/ 679506 w 1073983"/>
                <a:gd name="connsiteY8" fmla="*/ 832908 h 842260"/>
                <a:gd name="connsiteX9" fmla="*/ 762829 w 1073983"/>
                <a:gd name="connsiteY9" fmla="*/ 799856 h 842260"/>
                <a:gd name="connsiteX10" fmla="*/ 1007305 w 1073983"/>
                <a:gd name="connsiteY10" fmla="*/ 596657 h 842260"/>
                <a:gd name="connsiteX11" fmla="*/ 1070031 w 1073983"/>
                <a:gd name="connsiteY11" fmla="*/ 324908 h 842260"/>
                <a:gd name="connsiteX12" fmla="*/ 968431 w 1073983"/>
                <a:gd name="connsiteY12" fmla="*/ 159808 h 842260"/>
                <a:gd name="connsiteX13" fmla="*/ 596956 w 1073983"/>
                <a:gd name="connsiteY13" fmla="*/ 4233 h 842260"/>
                <a:gd name="connsiteX14" fmla="*/ 174681 w 1073983"/>
                <a:gd name="connsiteY14" fmla="*/ 55033 h 842260"/>
                <a:gd name="connsiteX0" fmla="*/ 174641 w 1073943"/>
                <a:gd name="connsiteY0" fmla="*/ 55033 h 842260"/>
                <a:gd name="connsiteX1" fmla="*/ 83339 w 1073943"/>
                <a:gd name="connsiteY1" fmla="*/ 133107 h 842260"/>
                <a:gd name="connsiteX2" fmla="*/ 26189 w 1073943"/>
                <a:gd name="connsiteY2" fmla="*/ 218831 h 842260"/>
                <a:gd name="connsiteX3" fmla="*/ 16 w 1073943"/>
                <a:gd name="connsiteY3" fmla="*/ 445558 h 842260"/>
                <a:gd name="connsiteX4" fmla="*/ 29363 w 1073943"/>
                <a:gd name="connsiteY4" fmla="*/ 564906 h 842260"/>
                <a:gd name="connsiteX5" fmla="*/ 127016 w 1073943"/>
                <a:gd name="connsiteY5" fmla="*/ 693208 h 842260"/>
                <a:gd name="connsiteX6" fmla="*/ 219864 w 1073943"/>
                <a:gd name="connsiteY6" fmla="*/ 771280 h 842260"/>
                <a:gd name="connsiteX7" fmla="*/ 295291 w 1073943"/>
                <a:gd name="connsiteY7" fmla="*/ 810683 h 842260"/>
                <a:gd name="connsiteX8" fmla="*/ 679466 w 1073943"/>
                <a:gd name="connsiteY8" fmla="*/ 832908 h 842260"/>
                <a:gd name="connsiteX9" fmla="*/ 762789 w 1073943"/>
                <a:gd name="connsiteY9" fmla="*/ 799856 h 842260"/>
                <a:gd name="connsiteX10" fmla="*/ 1007265 w 1073943"/>
                <a:gd name="connsiteY10" fmla="*/ 596657 h 842260"/>
                <a:gd name="connsiteX11" fmla="*/ 1069991 w 1073943"/>
                <a:gd name="connsiteY11" fmla="*/ 324908 h 842260"/>
                <a:gd name="connsiteX12" fmla="*/ 968391 w 1073943"/>
                <a:gd name="connsiteY12" fmla="*/ 159808 h 842260"/>
                <a:gd name="connsiteX13" fmla="*/ 596916 w 1073943"/>
                <a:gd name="connsiteY13" fmla="*/ 4233 h 842260"/>
                <a:gd name="connsiteX14" fmla="*/ 174641 w 1073943"/>
                <a:gd name="connsiteY14" fmla="*/ 55033 h 842260"/>
                <a:gd name="connsiteX0" fmla="*/ 174641 w 1073943"/>
                <a:gd name="connsiteY0" fmla="*/ 55033 h 842260"/>
                <a:gd name="connsiteX1" fmla="*/ 83339 w 1073943"/>
                <a:gd name="connsiteY1" fmla="*/ 133107 h 842260"/>
                <a:gd name="connsiteX2" fmla="*/ 26189 w 1073943"/>
                <a:gd name="connsiteY2" fmla="*/ 218831 h 842260"/>
                <a:gd name="connsiteX3" fmla="*/ 16 w 1073943"/>
                <a:gd name="connsiteY3" fmla="*/ 445558 h 842260"/>
                <a:gd name="connsiteX4" fmla="*/ 29363 w 1073943"/>
                <a:gd name="connsiteY4" fmla="*/ 564906 h 842260"/>
                <a:gd name="connsiteX5" fmla="*/ 92091 w 1073943"/>
                <a:gd name="connsiteY5" fmla="*/ 661458 h 842260"/>
                <a:gd name="connsiteX6" fmla="*/ 219864 w 1073943"/>
                <a:gd name="connsiteY6" fmla="*/ 771280 h 842260"/>
                <a:gd name="connsiteX7" fmla="*/ 295291 w 1073943"/>
                <a:gd name="connsiteY7" fmla="*/ 810683 h 842260"/>
                <a:gd name="connsiteX8" fmla="*/ 679466 w 1073943"/>
                <a:gd name="connsiteY8" fmla="*/ 832908 h 842260"/>
                <a:gd name="connsiteX9" fmla="*/ 762789 w 1073943"/>
                <a:gd name="connsiteY9" fmla="*/ 799856 h 842260"/>
                <a:gd name="connsiteX10" fmla="*/ 1007265 w 1073943"/>
                <a:gd name="connsiteY10" fmla="*/ 596657 h 842260"/>
                <a:gd name="connsiteX11" fmla="*/ 1069991 w 1073943"/>
                <a:gd name="connsiteY11" fmla="*/ 324908 h 842260"/>
                <a:gd name="connsiteX12" fmla="*/ 968391 w 1073943"/>
                <a:gd name="connsiteY12" fmla="*/ 159808 h 842260"/>
                <a:gd name="connsiteX13" fmla="*/ 596916 w 1073943"/>
                <a:gd name="connsiteY13" fmla="*/ 4233 h 842260"/>
                <a:gd name="connsiteX14" fmla="*/ 174641 w 1073943"/>
                <a:gd name="connsiteY14" fmla="*/ 55033 h 842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73943" h="842260">
                  <a:moveTo>
                    <a:pt x="174641" y="55033"/>
                  </a:moveTo>
                  <a:cubicBezTo>
                    <a:pt x="127145" y="82862"/>
                    <a:pt x="108081" y="105807"/>
                    <a:pt x="83339" y="133107"/>
                  </a:cubicBezTo>
                  <a:cubicBezTo>
                    <a:pt x="58597" y="160407"/>
                    <a:pt x="59126" y="149293"/>
                    <a:pt x="26189" y="218831"/>
                  </a:cubicBezTo>
                  <a:cubicBezTo>
                    <a:pt x="12302" y="288369"/>
                    <a:pt x="-513" y="387879"/>
                    <a:pt x="16" y="445558"/>
                  </a:cubicBezTo>
                  <a:cubicBezTo>
                    <a:pt x="545" y="503237"/>
                    <a:pt x="8726" y="524690"/>
                    <a:pt x="29363" y="564906"/>
                  </a:cubicBezTo>
                  <a:cubicBezTo>
                    <a:pt x="50000" y="605122"/>
                    <a:pt x="60341" y="627062"/>
                    <a:pt x="92091" y="661458"/>
                  </a:cubicBezTo>
                  <a:cubicBezTo>
                    <a:pt x="123841" y="695854"/>
                    <a:pt x="198168" y="754347"/>
                    <a:pt x="219864" y="771280"/>
                  </a:cubicBezTo>
                  <a:cubicBezTo>
                    <a:pt x="241560" y="788213"/>
                    <a:pt x="225041" y="784537"/>
                    <a:pt x="295291" y="810683"/>
                  </a:cubicBezTo>
                  <a:cubicBezTo>
                    <a:pt x="365541" y="836829"/>
                    <a:pt x="607900" y="853762"/>
                    <a:pt x="679466" y="832908"/>
                  </a:cubicBezTo>
                  <a:cubicBezTo>
                    <a:pt x="751032" y="812054"/>
                    <a:pt x="725089" y="822827"/>
                    <a:pt x="762789" y="799856"/>
                  </a:cubicBezTo>
                  <a:cubicBezTo>
                    <a:pt x="800489" y="776885"/>
                    <a:pt x="963473" y="635598"/>
                    <a:pt x="1007265" y="596657"/>
                  </a:cubicBezTo>
                  <a:cubicBezTo>
                    <a:pt x="1051057" y="538666"/>
                    <a:pt x="1085995" y="407241"/>
                    <a:pt x="1069991" y="324908"/>
                  </a:cubicBezTo>
                  <a:cubicBezTo>
                    <a:pt x="1053987" y="242575"/>
                    <a:pt x="1036124" y="229658"/>
                    <a:pt x="968391" y="159808"/>
                  </a:cubicBezTo>
                  <a:cubicBezTo>
                    <a:pt x="875258" y="102658"/>
                    <a:pt x="729208" y="21695"/>
                    <a:pt x="596916" y="4233"/>
                  </a:cubicBezTo>
                  <a:cubicBezTo>
                    <a:pt x="464624" y="-13229"/>
                    <a:pt x="222137" y="27204"/>
                    <a:pt x="174641" y="55033"/>
                  </a:cubicBez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6" name="Forma libre: forma 5"/>
            <p:cNvSpPr/>
            <p:nvPr/>
          </p:nvSpPr>
          <p:spPr>
            <a:xfrm>
              <a:off x="6029664" y="2192321"/>
              <a:ext cx="473075" cy="244475"/>
            </a:xfrm>
            <a:custGeom>
              <a:avLst/>
              <a:gdLst>
                <a:gd name="connsiteX0" fmla="*/ 0 w 444500"/>
                <a:gd name="connsiteY0" fmla="*/ 31750 h 222250"/>
                <a:gd name="connsiteX1" fmla="*/ 12700 w 444500"/>
                <a:gd name="connsiteY1" fmla="*/ 107950 h 222250"/>
                <a:gd name="connsiteX2" fmla="*/ 95250 w 444500"/>
                <a:gd name="connsiteY2" fmla="*/ 215900 h 222250"/>
                <a:gd name="connsiteX3" fmla="*/ 292100 w 444500"/>
                <a:gd name="connsiteY3" fmla="*/ 222250 h 222250"/>
                <a:gd name="connsiteX4" fmla="*/ 444500 w 444500"/>
                <a:gd name="connsiteY4" fmla="*/ 88900 h 222250"/>
                <a:gd name="connsiteX5" fmla="*/ 215900 w 444500"/>
                <a:gd name="connsiteY5" fmla="*/ 0 h 222250"/>
                <a:gd name="connsiteX6" fmla="*/ 0 w 444500"/>
                <a:gd name="connsiteY6" fmla="*/ 31750 h 222250"/>
                <a:gd name="connsiteX0" fmla="*/ 0 w 444500"/>
                <a:gd name="connsiteY0" fmla="*/ 50800 h 241300"/>
                <a:gd name="connsiteX1" fmla="*/ 12700 w 444500"/>
                <a:gd name="connsiteY1" fmla="*/ 127000 h 241300"/>
                <a:gd name="connsiteX2" fmla="*/ 95250 w 444500"/>
                <a:gd name="connsiteY2" fmla="*/ 234950 h 241300"/>
                <a:gd name="connsiteX3" fmla="*/ 292100 w 444500"/>
                <a:gd name="connsiteY3" fmla="*/ 241300 h 241300"/>
                <a:gd name="connsiteX4" fmla="*/ 444500 w 444500"/>
                <a:gd name="connsiteY4" fmla="*/ 107950 h 241300"/>
                <a:gd name="connsiteX5" fmla="*/ 254000 w 444500"/>
                <a:gd name="connsiteY5" fmla="*/ 0 h 241300"/>
                <a:gd name="connsiteX6" fmla="*/ 0 w 444500"/>
                <a:gd name="connsiteY6" fmla="*/ 50800 h 241300"/>
                <a:gd name="connsiteX0" fmla="*/ 0 w 482600"/>
                <a:gd name="connsiteY0" fmla="*/ 50800 h 241300"/>
                <a:gd name="connsiteX1" fmla="*/ 12700 w 482600"/>
                <a:gd name="connsiteY1" fmla="*/ 127000 h 241300"/>
                <a:gd name="connsiteX2" fmla="*/ 95250 w 482600"/>
                <a:gd name="connsiteY2" fmla="*/ 234950 h 241300"/>
                <a:gd name="connsiteX3" fmla="*/ 292100 w 482600"/>
                <a:gd name="connsiteY3" fmla="*/ 241300 h 241300"/>
                <a:gd name="connsiteX4" fmla="*/ 482600 w 482600"/>
                <a:gd name="connsiteY4" fmla="*/ 95250 h 241300"/>
                <a:gd name="connsiteX5" fmla="*/ 254000 w 482600"/>
                <a:gd name="connsiteY5" fmla="*/ 0 h 241300"/>
                <a:gd name="connsiteX6" fmla="*/ 0 w 482600"/>
                <a:gd name="connsiteY6" fmla="*/ 50800 h 241300"/>
                <a:gd name="connsiteX0" fmla="*/ 0 w 482600"/>
                <a:gd name="connsiteY0" fmla="*/ 50800 h 244475"/>
                <a:gd name="connsiteX1" fmla="*/ 12700 w 482600"/>
                <a:gd name="connsiteY1" fmla="*/ 127000 h 244475"/>
                <a:gd name="connsiteX2" fmla="*/ 95250 w 482600"/>
                <a:gd name="connsiteY2" fmla="*/ 234950 h 244475"/>
                <a:gd name="connsiteX3" fmla="*/ 301625 w 482600"/>
                <a:gd name="connsiteY3" fmla="*/ 244475 h 244475"/>
                <a:gd name="connsiteX4" fmla="*/ 482600 w 482600"/>
                <a:gd name="connsiteY4" fmla="*/ 95250 h 244475"/>
                <a:gd name="connsiteX5" fmla="*/ 254000 w 482600"/>
                <a:gd name="connsiteY5" fmla="*/ 0 h 244475"/>
                <a:gd name="connsiteX6" fmla="*/ 0 w 482600"/>
                <a:gd name="connsiteY6" fmla="*/ 50800 h 244475"/>
                <a:gd name="connsiteX0" fmla="*/ 0 w 482600"/>
                <a:gd name="connsiteY0" fmla="*/ 50800 h 298450"/>
                <a:gd name="connsiteX1" fmla="*/ 12700 w 482600"/>
                <a:gd name="connsiteY1" fmla="*/ 127000 h 298450"/>
                <a:gd name="connsiteX2" fmla="*/ 57150 w 482600"/>
                <a:gd name="connsiteY2" fmla="*/ 298450 h 298450"/>
                <a:gd name="connsiteX3" fmla="*/ 301625 w 482600"/>
                <a:gd name="connsiteY3" fmla="*/ 244475 h 298450"/>
                <a:gd name="connsiteX4" fmla="*/ 482600 w 482600"/>
                <a:gd name="connsiteY4" fmla="*/ 95250 h 298450"/>
                <a:gd name="connsiteX5" fmla="*/ 254000 w 482600"/>
                <a:gd name="connsiteY5" fmla="*/ 0 h 298450"/>
                <a:gd name="connsiteX6" fmla="*/ 0 w 482600"/>
                <a:gd name="connsiteY6" fmla="*/ 50800 h 298450"/>
                <a:gd name="connsiteX0" fmla="*/ 0 w 482600"/>
                <a:gd name="connsiteY0" fmla="*/ 50800 h 244475"/>
                <a:gd name="connsiteX1" fmla="*/ 12700 w 482600"/>
                <a:gd name="connsiteY1" fmla="*/ 127000 h 244475"/>
                <a:gd name="connsiteX2" fmla="*/ 104775 w 482600"/>
                <a:gd name="connsiteY2" fmla="*/ 215900 h 244475"/>
                <a:gd name="connsiteX3" fmla="*/ 301625 w 482600"/>
                <a:gd name="connsiteY3" fmla="*/ 244475 h 244475"/>
                <a:gd name="connsiteX4" fmla="*/ 482600 w 482600"/>
                <a:gd name="connsiteY4" fmla="*/ 95250 h 244475"/>
                <a:gd name="connsiteX5" fmla="*/ 254000 w 482600"/>
                <a:gd name="connsiteY5" fmla="*/ 0 h 244475"/>
                <a:gd name="connsiteX6" fmla="*/ 0 w 482600"/>
                <a:gd name="connsiteY6" fmla="*/ 50800 h 244475"/>
                <a:gd name="connsiteX0" fmla="*/ 104775 w 587375"/>
                <a:gd name="connsiteY0" fmla="*/ 50800 h 244475"/>
                <a:gd name="connsiteX1" fmla="*/ 0 w 587375"/>
                <a:gd name="connsiteY1" fmla="*/ 171450 h 244475"/>
                <a:gd name="connsiteX2" fmla="*/ 209550 w 587375"/>
                <a:gd name="connsiteY2" fmla="*/ 215900 h 244475"/>
                <a:gd name="connsiteX3" fmla="*/ 406400 w 587375"/>
                <a:gd name="connsiteY3" fmla="*/ 244475 h 244475"/>
                <a:gd name="connsiteX4" fmla="*/ 587375 w 587375"/>
                <a:gd name="connsiteY4" fmla="*/ 95250 h 244475"/>
                <a:gd name="connsiteX5" fmla="*/ 358775 w 587375"/>
                <a:gd name="connsiteY5" fmla="*/ 0 h 244475"/>
                <a:gd name="connsiteX6" fmla="*/ 104775 w 587375"/>
                <a:gd name="connsiteY6" fmla="*/ 50800 h 244475"/>
                <a:gd name="connsiteX0" fmla="*/ 0 w 482600"/>
                <a:gd name="connsiteY0" fmla="*/ 50800 h 244475"/>
                <a:gd name="connsiteX1" fmla="*/ 9525 w 482600"/>
                <a:gd name="connsiteY1" fmla="*/ 127000 h 244475"/>
                <a:gd name="connsiteX2" fmla="*/ 104775 w 482600"/>
                <a:gd name="connsiteY2" fmla="*/ 215900 h 244475"/>
                <a:gd name="connsiteX3" fmla="*/ 301625 w 482600"/>
                <a:gd name="connsiteY3" fmla="*/ 244475 h 244475"/>
                <a:gd name="connsiteX4" fmla="*/ 482600 w 482600"/>
                <a:gd name="connsiteY4" fmla="*/ 95250 h 244475"/>
                <a:gd name="connsiteX5" fmla="*/ 254000 w 482600"/>
                <a:gd name="connsiteY5" fmla="*/ 0 h 244475"/>
                <a:gd name="connsiteX6" fmla="*/ 0 w 482600"/>
                <a:gd name="connsiteY6" fmla="*/ 50800 h 244475"/>
                <a:gd name="connsiteX0" fmla="*/ 0 w 517525"/>
                <a:gd name="connsiteY0" fmla="*/ 0 h 266700"/>
                <a:gd name="connsiteX1" fmla="*/ 44450 w 517525"/>
                <a:gd name="connsiteY1" fmla="*/ 149225 h 266700"/>
                <a:gd name="connsiteX2" fmla="*/ 139700 w 517525"/>
                <a:gd name="connsiteY2" fmla="*/ 238125 h 266700"/>
                <a:gd name="connsiteX3" fmla="*/ 336550 w 517525"/>
                <a:gd name="connsiteY3" fmla="*/ 266700 h 266700"/>
                <a:gd name="connsiteX4" fmla="*/ 517525 w 517525"/>
                <a:gd name="connsiteY4" fmla="*/ 117475 h 266700"/>
                <a:gd name="connsiteX5" fmla="*/ 288925 w 517525"/>
                <a:gd name="connsiteY5" fmla="*/ 22225 h 266700"/>
                <a:gd name="connsiteX6" fmla="*/ 0 w 517525"/>
                <a:gd name="connsiteY6" fmla="*/ 0 h 266700"/>
                <a:gd name="connsiteX0" fmla="*/ 12700 w 473075"/>
                <a:gd name="connsiteY0" fmla="*/ 34925 h 244475"/>
                <a:gd name="connsiteX1" fmla="*/ 0 w 473075"/>
                <a:gd name="connsiteY1" fmla="*/ 127000 h 244475"/>
                <a:gd name="connsiteX2" fmla="*/ 95250 w 473075"/>
                <a:gd name="connsiteY2" fmla="*/ 215900 h 244475"/>
                <a:gd name="connsiteX3" fmla="*/ 292100 w 473075"/>
                <a:gd name="connsiteY3" fmla="*/ 244475 h 244475"/>
                <a:gd name="connsiteX4" fmla="*/ 473075 w 473075"/>
                <a:gd name="connsiteY4" fmla="*/ 95250 h 244475"/>
                <a:gd name="connsiteX5" fmla="*/ 244475 w 473075"/>
                <a:gd name="connsiteY5" fmla="*/ 0 h 244475"/>
                <a:gd name="connsiteX6" fmla="*/ 12700 w 473075"/>
                <a:gd name="connsiteY6" fmla="*/ 34925 h 244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3075" h="244475">
                  <a:moveTo>
                    <a:pt x="12700" y="34925"/>
                  </a:moveTo>
                  <a:lnTo>
                    <a:pt x="0" y="127000"/>
                  </a:lnTo>
                  <a:lnTo>
                    <a:pt x="95250" y="215900"/>
                  </a:lnTo>
                  <a:lnTo>
                    <a:pt x="292100" y="244475"/>
                  </a:lnTo>
                  <a:lnTo>
                    <a:pt x="473075" y="95250"/>
                  </a:lnTo>
                  <a:lnTo>
                    <a:pt x="244475" y="0"/>
                  </a:lnTo>
                  <a:lnTo>
                    <a:pt x="12700" y="34925"/>
                  </a:ln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sp>
          <p:nvSpPr>
            <p:cNvPr id="8" name="Forma libre: forma 7"/>
            <p:cNvSpPr/>
            <p:nvPr/>
          </p:nvSpPr>
          <p:spPr>
            <a:xfrm>
              <a:off x="6892324" y="3068447"/>
              <a:ext cx="577022" cy="385709"/>
            </a:xfrm>
            <a:custGeom>
              <a:avLst/>
              <a:gdLst>
                <a:gd name="connsiteX0" fmla="*/ 0 w 482600"/>
                <a:gd name="connsiteY0" fmla="*/ 165100 h 381000"/>
                <a:gd name="connsiteX1" fmla="*/ 152400 w 482600"/>
                <a:gd name="connsiteY1" fmla="*/ 31750 h 381000"/>
                <a:gd name="connsiteX2" fmla="*/ 279400 w 482600"/>
                <a:gd name="connsiteY2" fmla="*/ 0 h 381000"/>
                <a:gd name="connsiteX3" fmla="*/ 482600 w 482600"/>
                <a:gd name="connsiteY3" fmla="*/ 95250 h 381000"/>
                <a:gd name="connsiteX4" fmla="*/ 450850 w 482600"/>
                <a:gd name="connsiteY4" fmla="*/ 247650 h 381000"/>
                <a:gd name="connsiteX5" fmla="*/ 279400 w 482600"/>
                <a:gd name="connsiteY5" fmla="*/ 381000 h 381000"/>
                <a:gd name="connsiteX6" fmla="*/ 0 w 482600"/>
                <a:gd name="connsiteY6" fmla="*/ 165100 h 381000"/>
                <a:gd name="connsiteX0" fmla="*/ 0 w 517387"/>
                <a:gd name="connsiteY0" fmla="*/ 155160 h 381000"/>
                <a:gd name="connsiteX1" fmla="*/ 187187 w 517387"/>
                <a:gd name="connsiteY1" fmla="*/ 31750 h 381000"/>
                <a:gd name="connsiteX2" fmla="*/ 314187 w 517387"/>
                <a:gd name="connsiteY2" fmla="*/ 0 h 381000"/>
                <a:gd name="connsiteX3" fmla="*/ 517387 w 517387"/>
                <a:gd name="connsiteY3" fmla="*/ 95250 h 381000"/>
                <a:gd name="connsiteX4" fmla="*/ 485637 w 517387"/>
                <a:gd name="connsiteY4" fmla="*/ 247650 h 381000"/>
                <a:gd name="connsiteX5" fmla="*/ 314187 w 517387"/>
                <a:gd name="connsiteY5" fmla="*/ 381000 h 381000"/>
                <a:gd name="connsiteX6" fmla="*/ 0 w 517387"/>
                <a:gd name="connsiteY6" fmla="*/ 155160 h 381000"/>
                <a:gd name="connsiteX0" fmla="*/ 0 w 517387"/>
                <a:gd name="connsiteY0" fmla="*/ 155160 h 381000"/>
                <a:gd name="connsiteX1" fmla="*/ 152400 w 517387"/>
                <a:gd name="connsiteY1" fmla="*/ 26781 h 381000"/>
                <a:gd name="connsiteX2" fmla="*/ 314187 w 517387"/>
                <a:gd name="connsiteY2" fmla="*/ 0 h 381000"/>
                <a:gd name="connsiteX3" fmla="*/ 517387 w 517387"/>
                <a:gd name="connsiteY3" fmla="*/ 95250 h 381000"/>
                <a:gd name="connsiteX4" fmla="*/ 485637 w 517387"/>
                <a:gd name="connsiteY4" fmla="*/ 247650 h 381000"/>
                <a:gd name="connsiteX5" fmla="*/ 314187 w 517387"/>
                <a:gd name="connsiteY5" fmla="*/ 381000 h 381000"/>
                <a:gd name="connsiteX6" fmla="*/ 0 w 517387"/>
                <a:gd name="connsiteY6" fmla="*/ 155160 h 381000"/>
                <a:gd name="connsiteX0" fmla="*/ 0 w 517387"/>
                <a:gd name="connsiteY0" fmla="*/ 170069 h 395909"/>
                <a:gd name="connsiteX1" fmla="*/ 152400 w 517387"/>
                <a:gd name="connsiteY1" fmla="*/ 41690 h 395909"/>
                <a:gd name="connsiteX2" fmla="*/ 363883 w 517387"/>
                <a:gd name="connsiteY2" fmla="*/ 0 h 395909"/>
                <a:gd name="connsiteX3" fmla="*/ 517387 w 517387"/>
                <a:gd name="connsiteY3" fmla="*/ 110159 h 395909"/>
                <a:gd name="connsiteX4" fmla="*/ 485637 w 517387"/>
                <a:gd name="connsiteY4" fmla="*/ 262559 h 395909"/>
                <a:gd name="connsiteX5" fmla="*/ 314187 w 517387"/>
                <a:gd name="connsiteY5" fmla="*/ 395909 h 395909"/>
                <a:gd name="connsiteX6" fmla="*/ 0 w 517387"/>
                <a:gd name="connsiteY6" fmla="*/ 170069 h 395909"/>
                <a:gd name="connsiteX0" fmla="*/ 0 w 601869"/>
                <a:gd name="connsiteY0" fmla="*/ 170069 h 395909"/>
                <a:gd name="connsiteX1" fmla="*/ 152400 w 601869"/>
                <a:gd name="connsiteY1" fmla="*/ 41690 h 395909"/>
                <a:gd name="connsiteX2" fmla="*/ 363883 w 601869"/>
                <a:gd name="connsiteY2" fmla="*/ 0 h 395909"/>
                <a:gd name="connsiteX3" fmla="*/ 601869 w 601869"/>
                <a:gd name="connsiteY3" fmla="*/ 100220 h 395909"/>
                <a:gd name="connsiteX4" fmla="*/ 485637 w 601869"/>
                <a:gd name="connsiteY4" fmla="*/ 262559 h 395909"/>
                <a:gd name="connsiteX5" fmla="*/ 314187 w 601869"/>
                <a:gd name="connsiteY5" fmla="*/ 395909 h 395909"/>
                <a:gd name="connsiteX6" fmla="*/ 0 w 601869"/>
                <a:gd name="connsiteY6" fmla="*/ 170069 h 395909"/>
                <a:gd name="connsiteX0" fmla="*/ 0 w 601869"/>
                <a:gd name="connsiteY0" fmla="*/ 170069 h 395909"/>
                <a:gd name="connsiteX1" fmla="*/ 152400 w 601869"/>
                <a:gd name="connsiteY1" fmla="*/ 41690 h 395909"/>
                <a:gd name="connsiteX2" fmla="*/ 363883 w 601869"/>
                <a:gd name="connsiteY2" fmla="*/ 0 h 395909"/>
                <a:gd name="connsiteX3" fmla="*/ 601869 w 601869"/>
                <a:gd name="connsiteY3" fmla="*/ 100220 h 395909"/>
                <a:gd name="connsiteX4" fmla="*/ 510485 w 601869"/>
                <a:gd name="connsiteY4" fmla="*/ 287407 h 395909"/>
                <a:gd name="connsiteX5" fmla="*/ 314187 w 601869"/>
                <a:gd name="connsiteY5" fmla="*/ 395909 h 395909"/>
                <a:gd name="connsiteX6" fmla="*/ 0 w 601869"/>
                <a:gd name="connsiteY6" fmla="*/ 170069 h 395909"/>
                <a:gd name="connsiteX0" fmla="*/ 0 w 601869"/>
                <a:gd name="connsiteY0" fmla="*/ 170069 h 385969"/>
                <a:gd name="connsiteX1" fmla="*/ 152400 w 601869"/>
                <a:gd name="connsiteY1" fmla="*/ 41690 h 385969"/>
                <a:gd name="connsiteX2" fmla="*/ 363883 w 601869"/>
                <a:gd name="connsiteY2" fmla="*/ 0 h 385969"/>
                <a:gd name="connsiteX3" fmla="*/ 601869 w 601869"/>
                <a:gd name="connsiteY3" fmla="*/ 100220 h 385969"/>
                <a:gd name="connsiteX4" fmla="*/ 510485 w 601869"/>
                <a:gd name="connsiteY4" fmla="*/ 287407 h 385969"/>
                <a:gd name="connsiteX5" fmla="*/ 319157 w 601869"/>
                <a:gd name="connsiteY5" fmla="*/ 385969 h 385969"/>
                <a:gd name="connsiteX6" fmla="*/ 0 w 601869"/>
                <a:gd name="connsiteY6" fmla="*/ 170069 h 385969"/>
                <a:gd name="connsiteX0" fmla="*/ 0 w 601869"/>
                <a:gd name="connsiteY0" fmla="*/ 170069 h 390938"/>
                <a:gd name="connsiteX1" fmla="*/ 152400 w 601869"/>
                <a:gd name="connsiteY1" fmla="*/ 41690 h 390938"/>
                <a:gd name="connsiteX2" fmla="*/ 363883 w 601869"/>
                <a:gd name="connsiteY2" fmla="*/ 0 h 390938"/>
                <a:gd name="connsiteX3" fmla="*/ 601869 w 601869"/>
                <a:gd name="connsiteY3" fmla="*/ 100220 h 390938"/>
                <a:gd name="connsiteX4" fmla="*/ 510485 w 601869"/>
                <a:gd name="connsiteY4" fmla="*/ 287407 h 390938"/>
                <a:gd name="connsiteX5" fmla="*/ 304248 w 601869"/>
                <a:gd name="connsiteY5" fmla="*/ 390938 h 390938"/>
                <a:gd name="connsiteX6" fmla="*/ 0 w 601869"/>
                <a:gd name="connsiteY6" fmla="*/ 170069 h 390938"/>
                <a:gd name="connsiteX0" fmla="*/ 0 w 577022"/>
                <a:gd name="connsiteY0" fmla="*/ 170069 h 390938"/>
                <a:gd name="connsiteX1" fmla="*/ 152400 w 577022"/>
                <a:gd name="connsiteY1" fmla="*/ 41690 h 390938"/>
                <a:gd name="connsiteX2" fmla="*/ 363883 w 577022"/>
                <a:gd name="connsiteY2" fmla="*/ 0 h 390938"/>
                <a:gd name="connsiteX3" fmla="*/ 577022 w 577022"/>
                <a:gd name="connsiteY3" fmla="*/ 95250 h 390938"/>
                <a:gd name="connsiteX4" fmla="*/ 510485 w 577022"/>
                <a:gd name="connsiteY4" fmla="*/ 287407 h 390938"/>
                <a:gd name="connsiteX5" fmla="*/ 304248 w 577022"/>
                <a:gd name="connsiteY5" fmla="*/ 390938 h 390938"/>
                <a:gd name="connsiteX6" fmla="*/ 0 w 577022"/>
                <a:gd name="connsiteY6" fmla="*/ 170069 h 390938"/>
                <a:gd name="connsiteX0" fmla="*/ 0 w 577022"/>
                <a:gd name="connsiteY0" fmla="*/ 170069 h 441859"/>
                <a:gd name="connsiteX1" fmla="*/ 152400 w 577022"/>
                <a:gd name="connsiteY1" fmla="*/ 41690 h 441859"/>
                <a:gd name="connsiteX2" fmla="*/ 363883 w 577022"/>
                <a:gd name="connsiteY2" fmla="*/ 0 h 441859"/>
                <a:gd name="connsiteX3" fmla="*/ 577022 w 577022"/>
                <a:gd name="connsiteY3" fmla="*/ 95250 h 441859"/>
                <a:gd name="connsiteX4" fmla="*/ 510485 w 577022"/>
                <a:gd name="connsiteY4" fmla="*/ 287407 h 441859"/>
                <a:gd name="connsiteX5" fmla="*/ 285198 w 577022"/>
                <a:gd name="connsiteY5" fmla="*/ 441859 h 441859"/>
                <a:gd name="connsiteX6" fmla="*/ 0 w 577022"/>
                <a:gd name="connsiteY6" fmla="*/ 170069 h 441859"/>
                <a:gd name="connsiteX0" fmla="*/ 0 w 577022"/>
                <a:gd name="connsiteY0" fmla="*/ 170069 h 441859"/>
                <a:gd name="connsiteX1" fmla="*/ 152400 w 577022"/>
                <a:gd name="connsiteY1" fmla="*/ 41690 h 441859"/>
                <a:gd name="connsiteX2" fmla="*/ 363883 w 577022"/>
                <a:gd name="connsiteY2" fmla="*/ 0 h 441859"/>
                <a:gd name="connsiteX3" fmla="*/ 577022 w 577022"/>
                <a:gd name="connsiteY3" fmla="*/ 95250 h 441859"/>
                <a:gd name="connsiteX4" fmla="*/ 513660 w 577022"/>
                <a:gd name="connsiteY4" fmla="*/ 316504 h 441859"/>
                <a:gd name="connsiteX5" fmla="*/ 285198 w 577022"/>
                <a:gd name="connsiteY5" fmla="*/ 441859 h 441859"/>
                <a:gd name="connsiteX6" fmla="*/ 0 w 577022"/>
                <a:gd name="connsiteY6" fmla="*/ 170069 h 441859"/>
                <a:gd name="connsiteX0" fmla="*/ 0 w 589722"/>
                <a:gd name="connsiteY0" fmla="*/ 188255 h 441859"/>
                <a:gd name="connsiteX1" fmla="*/ 165100 w 589722"/>
                <a:gd name="connsiteY1" fmla="*/ 41690 h 441859"/>
                <a:gd name="connsiteX2" fmla="*/ 376583 w 589722"/>
                <a:gd name="connsiteY2" fmla="*/ 0 h 441859"/>
                <a:gd name="connsiteX3" fmla="*/ 589722 w 589722"/>
                <a:gd name="connsiteY3" fmla="*/ 95250 h 441859"/>
                <a:gd name="connsiteX4" fmla="*/ 526360 w 589722"/>
                <a:gd name="connsiteY4" fmla="*/ 316504 h 441859"/>
                <a:gd name="connsiteX5" fmla="*/ 297898 w 589722"/>
                <a:gd name="connsiteY5" fmla="*/ 441859 h 441859"/>
                <a:gd name="connsiteX6" fmla="*/ 0 w 589722"/>
                <a:gd name="connsiteY6" fmla="*/ 188255 h 441859"/>
                <a:gd name="connsiteX0" fmla="*/ 0 w 577022"/>
                <a:gd name="connsiteY0" fmla="*/ 206441 h 441859"/>
                <a:gd name="connsiteX1" fmla="*/ 152400 w 577022"/>
                <a:gd name="connsiteY1" fmla="*/ 41690 h 441859"/>
                <a:gd name="connsiteX2" fmla="*/ 363883 w 577022"/>
                <a:gd name="connsiteY2" fmla="*/ 0 h 441859"/>
                <a:gd name="connsiteX3" fmla="*/ 577022 w 577022"/>
                <a:gd name="connsiteY3" fmla="*/ 95250 h 441859"/>
                <a:gd name="connsiteX4" fmla="*/ 513660 w 577022"/>
                <a:gd name="connsiteY4" fmla="*/ 316504 h 441859"/>
                <a:gd name="connsiteX5" fmla="*/ 285198 w 577022"/>
                <a:gd name="connsiteY5" fmla="*/ 441859 h 441859"/>
                <a:gd name="connsiteX6" fmla="*/ 0 w 577022"/>
                <a:gd name="connsiteY6" fmla="*/ 206441 h 441859"/>
                <a:gd name="connsiteX0" fmla="*/ 0 w 577022"/>
                <a:gd name="connsiteY0" fmla="*/ 206441 h 441859"/>
                <a:gd name="connsiteX1" fmla="*/ 152400 w 577022"/>
                <a:gd name="connsiteY1" fmla="*/ 41690 h 441859"/>
                <a:gd name="connsiteX2" fmla="*/ 363883 w 577022"/>
                <a:gd name="connsiteY2" fmla="*/ 0 h 441859"/>
                <a:gd name="connsiteX3" fmla="*/ 577022 w 577022"/>
                <a:gd name="connsiteY3" fmla="*/ 95250 h 441859"/>
                <a:gd name="connsiteX4" fmla="*/ 520010 w 577022"/>
                <a:gd name="connsiteY4" fmla="*/ 316504 h 441859"/>
                <a:gd name="connsiteX5" fmla="*/ 285198 w 577022"/>
                <a:gd name="connsiteY5" fmla="*/ 441859 h 441859"/>
                <a:gd name="connsiteX6" fmla="*/ 0 w 577022"/>
                <a:gd name="connsiteY6" fmla="*/ 206441 h 441859"/>
                <a:gd name="connsiteX0" fmla="*/ 0 w 577022"/>
                <a:gd name="connsiteY0" fmla="*/ 206441 h 441859"/>
                <a:gd name="connsiteX1" fmla="*/ 152400 w 577022"/>
                <a:gd name="connsiteY1" fmla="*/ 41690 h 441859"/>
                <a:gd name="connsiteX2" fmla="*/ 363883 w 577022"/>
                <a:gd name="connsiteY2" fmla="*/ 0 h 441859"/>
                <a:gd name="connsiteX3" fmla="*/ 577022 w 577022"/>
                <a:gd name="connsiteY3" fmla="*/ 95250 h 441859"/>
                <a:gd name="connsiteX4" fmla="*/ 513660 w 577022"/>
                <a:gd name="connsiteY4" fmla="*/ 312867 h 441859"/>
                <a:gd name="connsiteX5" fmla="*/ 285198 w 577022"/>
                <a:gd name="connsiteY5" fmla="*/ 441859 h 441859"/>
                <a:gd name="connsiteX6" fmla="*/ 0 w 577022"/>
                <a:gd name="connsiteY6" fmla="*/ 206441 h 441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7022" h="441859">
                  <a:moveTo>
                    <a:pt x="0" y="206441"/>
                  </a:moveTo>
                  <a:lnTo>
                    <a:pt x="152400" y="41690"/>
                  </a:lnTo>
                  <a:lnTo>
                    <a:pt x="363883" y="0"/>
                  </a:lnTo>
                  <a:lnTo>
                    <a:pt x="577022" y="95250"/>
                  </a:lnTo>
                  <a:lnTo>
                    <a:pt x="513660" y="312867"/>
                  </a:lnTo>
                  <a:lnTo>
                    <a:pt x="285198" y="441859"/>
                  </a:lnTo>
                  <a:lnTo>
                    <a:pt x="0" y="206441"/>
                  </a:lnTo>
                  <a:close/>
                </a:path>
              </a:pathLst>
            </a:custGeom>
            <a:solidFill>
              <a:srgbClr val="F2B104">
                <a:alpha val="35000"/>
              </a:srgbClr>
            </a:solidFill>
            <a:ln>
              <a:solidFill>
                <a:srgbClr val="F2B1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a:p>
          </p:txBody>
        </p:sp>
      </p:grpSp>
      <p:sp>
        <p:nvSpPr>
          <p:cNvPr id="13" name="TextBox 12"/>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20/40</a:t>
            </a:r>
            <a:endParaRPr lang="en-US" sz="1200" dirty="0">
              <a:solidFill>
                <a:schemeClr val="bg1">
                  <a:lumMod val="50000"/>
                </a:schemeClr>
              </a:solidFill>
            </a:endParaRPr>
          </a:p>
        </p:txBody>
      </p:sp>
    </p:spTree>
    <p:extLst>
      <p:ext uri="{BB962C8B-B14F-4D97-AF65-F5344CB8AC3E}">
        <p14:creationId xmlns:p14="http://schemas.microsoft.com/office/powerpoint/2010/main" val="18625207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1537200"/>
            <a:ext cx="4248000" cy="2862322"/>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200" dirty="0">
                <a:solidFill>
                  <a:schemeClr val="bg1">
                    <a:lumMod val="95000"/>
                  </a:schemeClr>
                </a:solidFill>
                <a:latin typeface="Courier"/>
                <a:cs typeface="Courier"/>
              </a:rPr>
              <a:t>CREATE CUSTOM INDEX </a:t>
            </a:r>
            <a:r>
              <a:rPr lang="en-US" sz="1200" dirty="0" smtClean="0">
                <a:solidFill>
                  <a:schemeClr val="bg1"/>
                </a:solidFill>
                <a:latin typeface="Courier"/>
                <a:cs typeface="Courier"/>
              </a:rPr>
              <a:t>places_idx </a:t>
            </a:r>
            <a:r>
              <a:rPr lang="en-US" sz="1200" dirty="0">
                <a:solidFill>
                  <a:schemeClr val="bg1"/>
                </a:solidFill>
                <a:latin typeface="Courier"/>
                <a:cs typeface="Courier"/>
              </a:rPr>
              <a:t>ON places()</a:t>
            </a:r>
            <a:endParaRPr lang="en-US" sz="1200" dirty="0">
              <a:solidFill>
                <a:schemeClr val="bg1">
                  <a:lumMod val="95000"/>
                </a:schemeClr>
              </a:solidFill>
              <a:latin typeface="Courier"/>
              <a:cs typeface="Courier"/>
            </a:endParaRPr>
          </a:p>
          <a:p>
            <a:r>
              <a:rPr lang="en-US" sz="1200" dirty="0">
                <a:solidFill>
                  <a:schemeClr val="bg1">
                    <a:lumMod val="95000"/>
                  </a:schemeClr>
                </a:solidFill>
                <a:latin typeface="Courier"/>
                <a:cs typeface="Courier"/>
              </a:rPr>
              <a:t>USING 'com.stratio.cassandra.lucene.Index'</a:t>
            </a:r>
          </a:p>
          <a:p>
            <a:r>
              <a:rPr lang="en-US" sz="1200" dirty="0">
                <a:solidFill>
                  <a:schemeClr val="bg1">
                    <a:lumMod val="95000"/>
                  </a:schemeClr>
                </a:solidFill>
                <a:latin typeface="Courier"/>
                <a:cs typeface="Courier"/>
              </a:rPr>
              <a:t>WITH OPTIONS = {</a:t>
            </a:r>
          </a:p>
          <a:p>
            <a:r>
              <a:rPr lang="en-US" sz="1200" dirty="0">
                <a:solidFill>
                  <a:schemeClr val="bg1">
                    <a:lumMod val="95000"/>
                  </a:schemeClr>
                </a:solidFill>
                <a:latin typeface="Courier"/>
                <a:cs typeface="Courier"/>
              </a:rPr>
              <a:t>  'refresh_seconds': '1',</a:t>
            </a:r>
          </a:p>
          <a:p>
            <a:r>
              <a:rPr lang="en-US" sz="1200" dirty="0">
                <a:solidFill>
                  <a:schemeClr val="bg1">
                    <a:lumMod val="95000"/>
                  </a:schemeClr>
                </a:solidFill>
                <a:latin typeface="Courier"/>
                <a:cs typeface="Courier"/>
              </a:rPr>
              <a:t>  'schema': '</a:t>
            </a:r>
            <a:r>
              <a:rPr lang="en-US" sz="1200" dirty="0">
                <a:solidFill>
                  <a:srgbClr val="FFC65D"/>
                </a:solidFill>
                <a:latin typeface="Courier"/>
                <a:cs typeface="Courier"/>
              </a:rPr>
              <a:t>{</a:t>
            </a:r>
          </a:p>
          <a:p>
            <a:r>
              <a:rPr lang="en-US" sz="1200" dirty="0">
                <a:solidFill>
                  <a:srgbClr val="FFC65D"/>
                </a:solidFill>
                <a:latin typeface="Courier"/>
                <a:cs typeface="Courier"/>
              </a:rPr>
              <a:t>     fields: {</a:t>
            </a:r>
          </a:p>
          <a:p>
            <a:r>
              <a:rPr lang="en-US" sz="1200" dirty="0">
                <a:solidFill>
                  <a:srgbClr val="FFC65D"/>
                </a:solidFill>
                <a:latin typeface="Courier"/>
                <a:cs typeface="Courier"/>
              </a:rPr>
              <a:t>       shape: {</a:t>
            </a:r>
          </a:p>
          <a:p>
            <a:r>
              <a:rPr lang="en-US" sz="1200" dirty="0">
                <a:solidFill>
                  <a:srgbClr val="FFC65D"/>
                </a:solidFill>
                <a:latin typeface="Courier"/>
                <a:cs typeface="Courier"/>
              </a:rPr>
              <a:t>         type: "geo_shape",</a:t>
            </a:r>
          </a:p>
          <a:p>
            <a:r>
              <a:rPr lang="en-US" sz="1200" dirty="0">
                <a:solidFill>
                  <a:srgbClr val="FFC65D"/>
                </a:solidFill>
                <a:latin typeface="Courier"/>
                <a:cs typeface="Courier"/>
              </a:rPr>
              <a:t>         max_levels: 8,</a:t>
            </a:r>
          </a:p>
          <a:p>
            <a:r>
              <a:rPr lang="en-US" sz="1200" dirty="0">
                <a:solidFill>
                  <a:srgbClr val="FFC65D"/>
                </a:solidFill>
                <a:latin typeface="Courier"/>
                <a:cs typeface="Courier"/>
              </a:rPr>
              <a:t>         transformations: </a:t>
            </a:r>
          </a:p>
          <a:p>
            <a:r>
              <a:rPr lang="en-US" sz="1200" dirty="0">
                <a:solidFill>
                  <a:srgbClr val="FFC65D"/>
                </a:solidFill>
                <a:latin typeface="Courier"/>
                <a:cs typeface="Courier"/>
              </a:rPr>
              <a:t>           [{type: "convex_hull"}]</a:t>
            </a:r>
          </a:p>
          <a:p>
            <a:r>
              <a:rPr lang="en-US" sz="1200" dirty="0">
                <a:solidFill>
                  <a:srgbClr val="FFC65D"/>
                </a:solidFill>
                <a:latin typeface="Courier"/>
                <a:cs typeface="Courier"/>
              </a:rPr>
              <a:t>       }</a:t>
            </a:r>
          </a:p>
          <a:p>
            <a:r>
              <a:rPr lang="en-US" sz="1200" dirty="0">
                <a:solidFill>
                  <a:srgbClr val="FFC65D"/>
                </a:solidFill>
                <a:latin typeface="Courier"/>
                <a:cs typeface="Courier"/>
              </a:rPr>
              <a:t>     }</a:t>
            </a:r>
          </a:p>
          <a:p>
            <a:r>
              <a:rPr lang="en-US" sz="1200" dirty="0">
                <a:solidFill>
                  <a:srgbClr val="FFC65D"/>
                </a:solidFill>
                <a:latin typeface="Courier"/>
                <a:cs typeface="Courier"/>
              </a:rPr>
              <a:t>   }</a:t>
            </a:r>
            <a:r>
              <a:rPr lang="en-US" sz="1200" dirty="0">
                <a:solidFill>
                  <a:schemeClr val="bg1">
                    <a:lumMod val="95000"/>
                  </a:schemeClr>
                </a:solidFill>
                <a:latin typeface="Courier"/>
                <a:cs typeface="Courier"/>
              </a:rPr>
              <a:t>'</a:t>
            </a:r>
          </a:p>
          <a:p>
            <a:r>
              <a:rPr lang="en-US" sz="1200" dirty="0">
                <a:solidFill>
                  <a:schemeClr val="bg1">
                    <a:lumMod val="95000"/>
                  </a:schemeClr>
                </a:solidFill>
                <a:latin typeface="Courier"/>
                <a:cs typeface="Courier"/>
              </a:rPr>
              <a:t>};</a:t>
            </a:r>
          </a:p>
        </p:txBody>
      </p:sp>
      <p:sp>
        <p:nvSpPr>
          <p:cNvPr id="2" name="Title 1"/>
          <p:cNvSpPr>
            <a:spLocks noGrp="1"/>
          </p:cNvSpPr>
          <p:nvPr>
            <p:ph type="title"/>
          </p:nvPr>
        </p:nvSpPr>
        <p:spPr/>
        <p:txBody>
          <a:bodyPr/>
          <a:lstStyle/>
          <a:p>
            <a:r>
              <a:rPr lang="en-US" dirty="0"/>
              <a:t>Index-time shape transformations</a:t>
            </a:r>
            <a:endParaRPr lang="en-US" dirty="0">
              <a:latin typeface="Arial"/>
              <a:cs typeface="Arial"/>
            </a:endParaRPr>
          </a:p>
        </p:txBody>
      </p:sp>
      <p:sp>
        <p:nvSpPr>
          <p:cNvPr id="36" name="Shape 480"/>
          <p:cNvSpPr/>
          <p:nvPr/>
        </p:nvSpPr>
        <p:spPr>
          <a:xfrm>
            <a:off x="595912" y="1036800"/>
            <a:ext cx="7405088" cy="468329"/>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Example: Index the convex hull of the shape</a:t>
            </a: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46399" y="1538228"/>
            <a:ext cx="3628800" cy="2862776"/>
          </a:xfrm>
          <a:prstGeom prst="rect">
            <a:avLst/>
          </a:prstGeom>
        </p:spPr>
      </p:pic>
      <p:sp>
        <p:nvSpPr>
          <p:cNvPr id="10" name="TextBox 9"/>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21/40</a:t>
            </a:r>
            <a:endParaRPr lang="en-US" sz="1200" dirty="0">
              <a:solidFill>
                <a:schemeClr val="bg1">
                  <a:lumMod val="50000"/>
                </a:schemeClr>
              </a:solidFill>
            </a:endParaRPr>
          </a:p>
        </p:txBody>
      </p:sp>
    </p:spTree>
    <p:extLst>
      <p:ext uri="{BB962C8B-B14F-4D97-AF65-F5344CB8AC3E}">
        <p14:creationId xmlns:p14="http://schemas.microsoft.com/office/powerpoint/2010/main" val="16648418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n 12"/>
          <p:cNvPicPr>
            <a:picLocks noChangeAspect="1"/>
          </p:cNvPicPr>
          <p:nvPr/>
        </p:nvPicPr>
        <p:blipFill rotWithShape="1">
          <a:blip r:embed="rId3" cstate="print">
            <a:extLst>
              <a:ext uri="{28A0092B-C50C-407E-A947-70E740481C1C}">
                <a14:useLocalDpi xmlns:a14="http://schemas.microsoft.com/office/drawing/2010/main" val="0"/>
              </a:ext>
            </a:extLst>
          </a:blip>
          <a:srcRect l="-2500" t="2813" r="2500" b="25000"/>
          <a:stretch/>
        </p:blipFill>
        <p:spPr>
          <a:xfrm>
            <a:off x="1" y="0"/>
            <a:ext cx="9144001" cy="4400550"/>
          </a:xfrm>
          <a:prstGeom prst="rect">
            <a:avLst/>
          </a:prstGeom>
        </p:spPr>
      </p:pic>
      <p:sp>
        <p:nvSpPr>
          <p:cNvPr id="15" name="Rectángulo 14"/>
          <p:cNvSpPr/>
          <p:nvPr/>
        </p:nvSpPr>
        <p:spPr>
          <a:xfrm>
            <a:off x="-1" y="0"/>
            <a:ext cx="9144001" cy="4400550"/>
          </a:xfrm>
          <a:prstGeom prst="rect">
            <a:avLst/>
          </a:prstGeom>
          <a:gradFill>
            <a:gsLst>
              <a:gs pos="11000">
                <a:schemeClr val="bg1">
                  <a:alpha val="60000"/>
                </a:schemeClr>
              </a:gs>
              <a:gs pos="31000">
                <a:srgbClr val="FFFFFF">
                  <a:alpha val="87000"/>
                </a:srgbClr>
              </a:gs>
              <a:gs pos="63000">
                <a:schemeClr val="bg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2400" dirty="0"/>
          </a:p>
        </p:txBody>
      </p:sp>
      <p:sp>
        <p:nvSpPr>
          <p:cNvPr id="6" name="Rectangle 3"/>
          <p:cNvSpPr txBox="1">
            <a:spLocks noChangeArrowheads="1"/>
          </p:cNvSpPr>
          <p:nvPr/>
        </p:nvSpPr>
        <p:spPr bwMode="auto">
          <a:xfrm>
            <a:off x="685800" y="1276350"/>
            <a:ext cx="4648200" cy="2484276"/>
          </a:xfrm>
          <a:prstGeom prst="rect">
            <a:avLst/>
          </a:prstGeom>
          <a:noFill/>
          <a:ln>
            <a:noFill/>
          </a:ln>
        </p:spPr>
        <p:txBody>
          <a:bodyPr lIns="68569" tIns="34275" rIns="68569" bIns="34275" anchor="t" anchorCtr="0">
            <a:noAutofit/>
          </a:bodyPr>
          <a:lstStyle>
            <a:defPPr>
              <a:defRPr lang="en-US"/>
            </a:defPPr>
            <a:lvl1pPr marL="257175" indent="-257175">
              <a:lnSpc>
                <a:spcPct val="120000"/>
              </a:lnSpc>
              <a:buClr>
                <a:srgbClr val="AC5112"/>
              </a:buClr>
              <a:buSzPct val="80000"/>
              <a:buFont typeface="Arial" panose="020B0604020202020204" pitchFamily="34" charset="0"/>
              <a:buChar char="•"/>
              <a:defRPr sz="1600">
                <a:solidFill>
                  <a:srgbClr val="3F3F3F"/>
                </a:solidFill>
                <a:latin typeface="+mj-lt"/>
                <a:ea typeface="Open Sans" panose="020B0606030504020204" pitchFamily="34" charset="0"/>
                <a:cs typeface="Open Sans" panose="020B0606030504020204" pitchFamily="34" charset="0"/>
              </a:defRPr>
            </a:lvl1pPr>
            <a:lvl2pPr marL="714375" lvl="1" indent="-257175">
              <a:lnSpc>
                <a:spcPct val="120000"/>
              </a:lnSpc>
              <a:buClr>
                <a:srgbClr val="AC5112"/>
              </a:buClr>
              <a:buSzPct val="80000"/>
              <a:buFont typeface="Arial" panose="020B0604020202020204" pitchFamily="34" charset="0"/>
              <a:buChar char="•"/>
              <a:defRPr sz="1600">
                <a:solidFill>
                  <a:srgbClr val="3F3F3F"/>
                </a:solidFill>
                <a:latin typeface="+mj-lt"/>
                <a:ea typeface="Open Sans" panose="020B0606030504020204" pitchFamily="34" charset="0"/>
                <a:cs typeface="Open Sans" panose="020B0606030504020204" pitchFamily="34" charset="0"/>
              </a:defRPr>
            </a:lvl2pPr>
          </a:lstStyle>
          <a:p>
            <a:r>
              <a:rPr lang="en-US" dirty="0"/>
              <a:t>Big Data Company</a:t>
            </a:r>
          </a:p>
          <a:p>
            <a:r>
              <a:rPr lang="en-US" dirty="0"/>
              <a:t>Certified Spark distribution</a:t>
            </a:r>
          </a:p>
          <a:p>
            <a:r>
              <a:rPr lang="en-US" dirty="0"/>
              <a:t>Founded in 2013</a:t>
            </a:r>
          </a:p>
          <a:p>
            <a:r>
              <a:rPr lang="en-US" dirty="0"/>
              <a:t>200+ employees</a:t>
            </a:r>
          </a:p>
          <a:p>
            <a:r>
              <a:rPr lang="en-US" dirty="0"/>
              <a:t>Offices in Madrid, San Francisco and </a:t>
            </a:r>
            <a:r>
              <a:rPr lang="en-US" dirty="0" err="1"/>
              <a:t>Bogot</a:t>
            </a:r>
            <a:r>
              <a:rPr lang="es-ES" dirty="0"/>
              <a:t>á</a:t>
            </a:r>
            <a:endParaRPr lang="en-US" dirty="0"/>
          </a:p>
          <a:p>
            <a:endParaRPr lang="en-US" dirty="0"/>
          </a:p>
          <a:p>
            <a:endParaRPr lang="en-US" dirty="0"/>
          </a:p>
          <a:p>
            <a:endParaRPr lang="en-US" dirty="0"/>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315" y="264972"/>
            <a:ext cx="1975091" cy="782778"/>
          </a:xfrm>
          <a:prstGeom prst="rect">
            <a:avLst/>
          </a:prstGeom>
        </p:spPr>
      </p:pic>
      <p:sp>
        <p:nvSpPr>
          <p:cNvPr id="9" name="TextBox 8"/>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2/40</a:t>
            </a:r>
            <a:endParaRPr lang="en-US" sz="1200" dirty="0">
              <a:solidFill>
                <a:schemeClr val="bg1">
                  <a:lumMod val="50000"/>
                </a:schemeClr>
              </a:solidFill>
            </a:endParaRPr>
          </a:p>
        </p:txBody>
      </p:sp>
    </p:spTree>
    <p:extLst>
      <p:ext uri="{BB962C8B-B14F-4D97-AF65-F5344CB8AC3E}">
        <p14:creationId xmlns:p14="http://schemas.microsoft.com/office/powerpoint/2010/main" val="18782778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rial"/>
                <a:cs typeface="Arial"/>
              </a:rPr>
              <a:t>Search by geo shape</a:t>
            </a:r>
            <a:endParaRPr lang="en-US" dirty="0">
              <a:latin typeface="Arial"/>
              <a:cs typeface="Arial"/>
            </a:endParaRPr>
          </a:p>
        </p:txBody>
      </p:sp>
      <p:sp>
        <p:nvSpPr>
          <p:cNvPr id="36" name="Shape 480"/>
          <p:cNvSpPr/>
          <p:nvPr/>
        </p:nvSpPr>
        <p:spPr>
          <a:xfrm>
            <a:off x="595912" y="1191792"/>
            <a:ext cx="7405088" cy="31325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Can search points and shapes using shapes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Operations define how you search: Intersects, </a:t>
            </a:r>
            <a:r>
              <a:rPr lang="en-US" sz="1600" dirty="0" err="1">
                <a:solidFill>
                  <a:srgbClr val="3F3F3F"/>
                </a:solidFill>
                <a:latin typeface="+mj-lt"/>
                <a:ea typeface="Open Sans" panose="020B0606030504020204" pitchFamily="34" charset="0"/>
                <a:cs typeface="Open Sans" panose="020B0606030504020204" pitchFamily="34" charset="0"/>
                <a:sym typeface="Calibri"/>
              </a:rPr>
              <a:t>Is_within</a:t>
            </a:r>
            <a:r>
              <a:rPr lang="en-US" sz="1600" dirty="0">
                <a:solidFill>
                  <a:srgbClr val="3F3F3F"/>
                </a:solidFill>
                <a:latin typeface="+mj-lt"/>
                <a:ea typeface="Open Sans" panose="020B0606030504020204" pitchFamily="34" charset="0"/>
                <a:cs typeface="Open Sans" panose="020B0606030504020204" pitchFamily="34" charset="0"/>
                <a:sym typeface="Calibri"/>
              </a:rPr>
              <a:t>, Contains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Can use transformations before searching</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Bounding box</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Buffer</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Centroid</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Convex </a:t>
            </a:r>
            <a:r>
              <a:rPr lang="en-US" sz="1600" dirty="0" smtClean="0">
                <a:solidFill>
                  <a:srgbClr val="3F3F3F"/>
                </a:solidFill>
                <a:latin typeface="+mj-lt"/>
                <a:ea typeface="Open Sans" panose="020B0606030504020204" pitchFamily="34" charset="0"/>
                <a:cs typeface="Open Sans" panose="020B0606030504020204" pitchFamily="34" charset="0"/>
                <a:sym typeface="Calibri"/>
              </a:rPr>
              <a:t>Hull</a:t>
            </a:r>
          </a:p>
          <a:p>
            <a:pPr marL="742931" lvl="1" indent="-285743">
              <a:lnSpc>
                <a:spcPct val="120000"/>
              </a:lnSpc>
              <a:buClr>
                <a:srgbClr val="AC5112"/>
              </a:buClr>
              <a:buSzPct val="80000"/>
              <a:buFont typeface="Arial" panose="020B0604020202020204" pitchFamily="34" charset="0"/>
              <a:buChar char="‒"/>
            </a:pPr>
            <a:r>
              <a:rPr lang="en-US" sz="1600" dirty="0" smtClean="0">
                <a:solidFill>
                  <a:srgbClr val="3F3F3F"/>
                </a:solidFill>
                <a:latin typeface="+mj-lt"/>
                <a:ea typeface="Open Sans" panose="020B0606030504020204" pitchFamily="34" charset="0"/>
                <a:cs typeface="Open Sans" panose="020B0606030504020204" pitchFamily="34" charset="0"/>
                <a:sym typeface="Calibri"/>
              </a:rPr>
              <a:t>Difference</a:t>
            </a:r>
          </a:p>
          <a:p>
            <a:pPr marL="742931" lvl="1" indent="-285743">
              <a:lnSpc>
                <a:spcPct val="120000"/>
              </a:lnSpc>
              <a:buClr>
                <a:srgbClr val="AC5112"/>
              </a:buClr>
              <a:buSzPct val="80000"/>
              <a:buFont typeface="Arial" panose="020B0604020202020204" pitchFamily="34" charset="0"/>
              <a:buChar char="‒"/>
            </a:pPr>
            <a:r>
              <a:rPr lang="en-US" sz="1600" dirty="0" smtClean="0">
                <a:solidFill>
                  <a:srgbClr val="3F3F3F"/>
                </a:solidFill>
                <a:latin typeface="+mj-lt"/>
                <a:ea typeface="Open Sans" panose="020B0606030504020204" pitchFamily="34" charset="0"/>
                <a:cs typeface="Open Sans" panose="020B0606030504020204" pitchFamily="34" charset="0"/>
                <a:sym typeface="Calibri"/>
              </a:rPr>
              <a:t>Intersection</a:t>
            </a:r>
          </a:p>
          <a:p>
            <a:pPr marL="742931" lvl="1" indent="-285743">
              <a:lnSpc>
                <a:spcPct val="120000"/>
              </a:lnSpc>
              <a:buClr>
                <a:srgbClr val="AC5112"/>
              </a:buClr>
              <a:buSzPct val="80000"/>
              <a:buFont typeface="Arial" panose="020B0604020202020204" pitchFamily="34" charset="0"/>
              <a:buChar char="‒"/>
            </a:pPr>
            <a:r>
              <a:rPr lang="en-US" sz="1600" dirty="0" smtClean="0">
                <a:solidFill>
                  <a:srgbClr val="3F3F3F"/>
                </a:solidFill>
                <a:latin typeface="+mj-lt"/>
                <a:ea typeface="Open Sans" panose="020B0606030504020204" pitchFamily="34" charset="0"/>
                <a:cs typeface="Open Sans" panose="020B0606030504020204" pitchFamily="34" charset="0"/>
                <a:sym typeface="Calibri"/>
              </a:rPr>
              <a:t>Union</a:t>
            </a:r>
          </a:p>
          <a:p>
            <a:pPr marL="257168" indent="-257168">
              <a:lnSpc>
                <a:spcPct val="120000"/>
              </a:lnSpc>
              <a:buClr>
                <a:srgbClr val="AC5112"/>
              </a:buClr>
              <a:buSzPct val="80000"/>
              <a:buFont typeface="Arial" panose="020B0604020202020204" pitchFamily="34" charset="0"/>
              <a:buChar char="•"/>
            </a:pPr>
            <a:endParaRPr lang="en-US" sz="1600" dirty="0" smtClean="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5" name="TextBox 4"/>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22/40</a:t>
            </a:r>
            <a:endParaRPr lang="en-US" sz="1200" dirty="0">
              <a:solidFill>
                <a:schemeClr val="bg1">
                  <a:lumMod val="50000"/>
                </a:schemeClr>
              </a:solidFill>
            </a:endParaRPr>
          </a:p>
        </p:txBody>
      </p:sp>
    </p:spTree>
    <p:extLst>
      <p:ext uri="{BB962C8B-B14F-4D97-AF65-F5344CB8AC3E}">
        <p14:creationId xmlns:p14="http://schemas.microsoft.com/office/powerpoint/2010/main" val="14329731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latin typeface="Arial"/>
                <a:cs typeface="Arial"/>
              </a:rPr>
              <a:t>Geo Search</a:t>
            </a:r>
          </a:p>
        </p:txBody>
      </p:sp>
      <p:sp>
        <p:nvSpPr>
          <p:cNvPr id="36" name="Shape 480"/>
          <p:cNvSpPr/>
          <p:nvPr/>
        </p:nvSpPr>
        <p:spPr>
          <a:xfrm>
            <a:off x="595912" y="1012812"/>
            <a:ext cx="7405088" cy="31325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Example: search within a polygon</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5" name="TextBox 4"/>
          <p:cNvSpPr txBox="1"/>
          <p:nvPr/>
        </p:nvSpPr>
        <p:spPr>
          <a:xfrm>
            <a:off x="532799" y="1508400"/>
            <a:ext cx="3747600" cy="304560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200" dirty="0">
                <a:solidFill>
                  <a:schemeClr val="bg1">
                    <a:lumMod val="95000"/>
                  </a:schemeClr>
                </a:solidFill>
                <a:latin typeface="Courier"/>
                <a:cs typeface="Courier"/>
              </a:rPr>
              <a:t>SELECT * FROM cities</a:t>
            </a:r>
          </a:p>
          <a:p>
            <a:r>
              <a:rPr lang="en-US" sz="1200" dirty="0">
                <a:solidFill>
                  <a:schemeClr val="bg1">
                    <a:lumMod val="95000"/>
                  </a:schemeClr>
                </a:solidFill>
                <a:latin typeface="Courier"/>
                <a:cs typeface="Courier"/>
              </a:rPr>
              <a:t>WHERE expr(cities_index, '</a:t>
            </a:r>
            <a:r>
              <a:rPr lang="en-US" sz="1200" dirty="0">
                <a:solidFill>
                  <a:srgbClr val="FFC65D"/>
                </a:solidFill>
                <a:latin typeface="Courier"/>
                <a:cs typeface="Courier"/>
              </a:rPr>
              <a:t>{</a:t>
            </a:r>
          </a:p>
          <a:p>
            <a:r>
              <a:rPr lang="en-US" sz="1200" dirty="0">
                <a:solidFill>
                  <a:srgbClr val="FFC65D"/>
                </a:solidFill>
                <a:latin typeface="Courier"/>
                <a:cs typeface="Courier"/>
              </a:rPr>
              <a:t>  filter: {</a:t>
            </a:r>
          </a:p>
          <a:p>
            <a:r>
              <a:rPr lang="en-US" sz="1200" dirty="0">
                <a:solidFill>
                  <a:srgbClr val="FFC65D"/>
                </a:solidFill>
                <a:latin typeface="Courier"/>
                <a:cs typeface="Courier"/>
              </a:rPr>
              <a:t>    type: "geo_shape",</a:t>
            </a:r>
          </a:p>
          <a:p>
            <a:r>
              <a:rPr lang="en-US" sz="1200" dirty="0">
                <a:solidFill>
                  <a:srgbClr val="FFC65D"/>
                </a:solidFill>
                <a:latin typeface="Courier"/>
                <a:cs typeface="Courier"/>
              </a:rPr>
              <a:t>    field: "place",</a:t>
            </a:r>
          </a:p>
          <a:p>
            <a:r>
              <a:rPr lang="en-US" sz="1200" dirty="0">
                <a:solidFill>
                  <a:srgbClr val="FFC65D"/>
                </a:solidFill>
                <a:latin typeface="Courier"/>
                <a:cs typeface="Courier"/>
              </a:rPr>
              <a:t>    operation: "</a:t>
            </a:r>
            <a:r>
              <a:rPr lang="en-US" sz="1200" dirty="0" err="1">
                <a:solidFill>
                  <a:srgbClr val="FFC65D"/>
                </a:solidFill>
                <a:latin typeface="Courier"/>
                <a:cs typeface="Courier"/>
              </a:rPr>
              <a:t>is_within</a:t>
            </a:r>
            <a:r>
              <a:rPr lang="en-US" sz="1200" dirty="0">
                <a:solidFill>
                  <a:srgbClr val="FFC65D"/>
                </a:solidFill>
                <a:latin typeface="Courier"/>
                <a:cs typeface="Courier"/>
              </a:rPr>
              <a:t>",</a:t>
            </a:r>
          </a:p>
          <a:p>
            <a:r>
              <a:rPr lang="en-US" sz="1200" dirty="0">
                <a:solidFill>
                  <a:srgbClr val="FFC65D"/>
                </a:solidFill>
                <a:latin typeface="Courier"/>
                <a:cs typeface="Courier"/>
              </a:rPr>
              <a:t>    shape: {</a:t>
            </a:r>
          </a:p>
          <a:p>
            <a:r>
              <a:rPr lang="en-US" sz="1200" dirty="0">
                <a:solidFill>
                  <a:srgbClr val="FFC65D"/>
                </a:solidFill>
                <a:latin typeface="Courier"/>
                <a:cs typeface="Courier"/>
              </a:rPr>
              <a:t>      type: "wkt",</a:t>
            </a:r>
          </a:p>
          <a:p>
            <a:r>
              <a:rPr lang="en-US" sz="1200" dirty="0">
                <a:solidFill>
                  <a:srgbClr val="FFC65D"/>
                </a:solidFill>
                <a:latin typeface="Courier"/>
                <a:cs typeface="Courier"/>
              </a:rPr>
              <a:t>      value: "POLYGON((-0.07 51.63, </a:t>
            </a:r>
          </a:p>
          <a:p>
            <a:r>
              <a:rPr lang="en-US" sz="1200" dirty="0">
                <a:solidFill>
                  <a:srgbClr val="FFC65D"/>
                </a:solidFill>
                <a:latin typeface="Courier"/>
                <a:cs typeface="Courier"/>
              </a:rPr>
              <a:t>                        0.03 51.54, </a:t>
            </a:r>
          </a:p>
          <a:p>
            <a:r>
              <a:rPr lang="en-US" sz="1200" dirty="0">
                <a:solidFill>
                  <a:srgbClr val="FFC65D"/>
                </a:solidFill>
                <a:latin typeface="Courier"/>
                <a:cs typeface="Courier"/>
              </a:rPr>
              <a:t>                        0.05 51.65, </a:t>
            </a:r>
          </a:p>
          <a:p>
            <a:r>
              <a:rPr lang="en-US" sz="1200" dirty="0">
                <a:solidFill>
                  <a:srgbClr val="FFC65D"/>
                </a:solidFill>
                <a:latin typeface="Courier"/>
                <a:cs typeface="Courier"/>
              </a:rPr>
              <a:t>                       -0.07 51.63))" </a:t>
            </a:r>
          </a:p>
          <a:p>
            <a:r>
              <a:rPr lang="en-US" sz="1200" dirty="0">
                <a:solidFill>
                  <a:srgbClr val="FFC65D"/>
                </a:solidFill>
                <a:latin typeface="Courier"/>
                <a:cs typeface="Courier"/>
              </a:rPr>
              <a:t>    }</a:t>
            </a:r>
          </a:p>
          <a:p>
            <a:r>
              <a:rPr lang="en-US" sz="1200" dirty="0">
                <a:solidFill>
                  <a:srgbClr val="FFC65D"/>
                </a:solidFill>
                <a:latin typeface="Courier"/>
                <a:cs typeface="Courier"/>
              </a:rPr>
              <a:t>  }</a:t>
            </a:r>
          </a:p>
          <a:p>
            <a:r>
              <a:rPr lang="en-US" sz="1200" dirty="0">
                <a:solidFill>
                  <a:srgbClr val="FFC65D"/>
                </a:solidFill>
                <a:latin typeface="Courier"/>
                <a:cs typeface="Courier"/>
              </a:rPr>
              <a:t>}</a:t>
            </a:r>
            <a:r>
              <a:rPr lang="en-US" sz="1200" dirty="0">
                <a:solidFill>
                  <a:schemeClr val="bg1">
                    <a:lumMod val="95000"/>
                  </a:schemeClr>
                </a:solidFill>
                <a:latin typeface="Courier"/>
                <a:cs typeface="Courier"/>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1600" y="1508400"/>
            <a:ext cx="3567069" cy="3045600"/>
          </a:xfrm>
          <a:prstGeom prst="rect">
            <a:avLst/>
          </a:prstGeom>
        </p:spPr>
      </p:pic>
      <p:sp>
        <p:nvSpPr>
          <p:cNvPr id="10" name="TextBox 9"/>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23/40</a:t>
            </a:r>
            <a:endParaRPr lang="en-US" sz="1200" dirty="0">
              <a:solidFill>
                <a:schemeClr val="bg1">
                  <a:lumMod val="50000"/>
                </a:schemeClr>
              </a:solidFill>
            </a:endParaRPr>
          </a:p>
        </p:txBody>
      </p:sp>
    </p:spTree>
    <p:extLst>
      <p:ext uri="{BB962C8B-B14F-4D97-AF65-F5344CB8AC3E}">
        <p14:creationId xmlns:p14="http://schemas.microsoft.com/office/powerpoint/2010/main" val="209843392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2400" b="1" dirty="0"/>
              <a:t>Business use cases</a:t>
            </a:r>
          </a:p>
        </p:txBody>
      </p:sp>
    </p:spTree>
    <p:extLst>
      <p:ext uri="{BB962C8B-B14F-4D97-AF65-F5344CB8AC3E}">
        <p14:creationId xmlns:p14="http://schemas.microsoft.com/office/powerpoint/2010/main" val="5226191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Shape 480"/>
          <p:cNvSpPr/>
          <p:nvPr/>
        </p:nvSpPr>
        <p:spPr>
          <a:xfrm>
            <a:off x="595912" y="1191792"/>
            <a:ext cx="8014688" cy="31325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Investment fund with large exposures to natural catastrophe insurance on properties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Many geographical data sets:</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properties details</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natural catastrophe event data</a:t>
            </a: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Hurricane tracks and affected zones</a:t>
            </a: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Earthquakes impact zones</a:t>
            </a:r>
          </a:p>
          <a:p>
            <a:pPr marL="714357" lvl="1"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Risks and portfolios</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5" name="TextBox 4"/>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23/40</a:t>
            </a:r>
            <a:endParaRPr lang="en-US" sz="1200" dirty="0">
              <a:solidFill>
                <a:schemeClr val="bg1">
                  <a:lumMod val="50000"/>
                </a:schemeClr>
              </a:solidFill>
            </a:endParaRPr>
          </a:p>
        </p:txBody>
      </p:sp>
      <p:pic>
        <p:nvPicPr>
          <p:cNvPr id="7"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5400"/>
            <a:ext cx="190500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7943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data set</a:t>
            </a:r>
            <a:endParaRPr lang="en-US" dirty="0">
              <a:latin typeface="Arial"/>
              <a:cs typeface="Arial"/>
            </a:endParaRPr>
          </a:p>
        </p:txBody>
      </p:sp>
      <p:sp>
        <p:nvSpPr>
          <p:cNvPr id="36" name="Shape 480"/>
          <p:cNvSpPr/>
          <p:nvPr/>
        </p:nvSpPr>
        <p:spPr>
          <a:xfrm>
            <a:off x="595912" y="1191792"/>
            <a:ext cx="7405088" cy="32849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indexed all the US census blocks shapes from the </a:t>
            </a:r>
            <a:r>
              <a:rPr lang="en-US" sz="1600" dirty="0" err="1">
                <a:solidFill>
                  <a:srgbClr val="3F3F3F"/>
                </a:solidFill>
                <a:latin typeface="+mj-lt"/>
                <a:ea typeface="Open Sans" panose="020B0606030504020204" pitchFamily="34" charset="0"/>
                <a:cs typeface="Open Sans" panose="020B0606030504020204" pitchFamily="34" charset="0"/>
                <a:sym typeface="Calibri"/>
              </a:rPr>
              <a:t>Hazus</a:t>
            </a:r>
            <a:r>
              <a:rPr lang="en-US" sz="1600" dirty="0">
                <a:solidFill>
                  <a:srgbClr val="3F3F3F"/>
                </a:solidFill>
                <a:latin typeface="+mj-lt"/>
                <a:ea typeface="Open Sans" panose="020B0606030504020204" pitchFamily="34" charset="0"/>
                <a:cs typeface="Open Sans" panose="020B0606030504020204" pitchFamily="34" charset="0"/>
                <a:sym typeface="Calibri"/>
              </a:rPr>
              <a:t> Database </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hlinkClick r:id="rId3"/>
              </a:rPr>
              <a:t>https://www.fema.gov/hazus</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These blocks contain revenue and building stats that are useful for pricing insurance premiums and potential losses</a:t>
            </a: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Average revenue</a:t>
            </a: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Number of stories</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Some of them are very </a:t>
            </a:r>
            <a:r>
              <a:rPr lang="en-US" sz="1600" dirty="0" smtClean="0">
                <a:solidFill>
                  <a:srgbClr val="3F3F3F"/>
                </a:solidFill>
                <a:latin typeface="+mj-lt"/>
                <a:ea typeface="Open Sans" panose="020B0606030504020204" pitchFamily="34" charset="0"/>
                <a:cs typeface="Open Sans" panose="020B0606030504020204" pitchFamily="34" charset="0"/>
                <a:sym typeface="Calibri"/>
              </a:rPr>
              <a:t>complex</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First attempt with convex hull</a:t>
            </a:r>
          </a:p>
          <a:p>
            <a:pPr marL="1200120" lvl="2" indent="-285743">
              <a:lnSpc>
                <a:spcPct val="120000"/>
              </a:lnSpc>
              <a:buClr>
                <a:srgbClr val="AC5112"/>
              </a:buClr>
              <a:buSzPct val="80000"/>
              <a:buFont typeface="Courier New" panose="02070309020205020404" pitchFamily="49" charset="0"/>
              <a:buChar char="o"/>
            </a:pPr>
            <a:r>
              <a:rPr lang="en-US" sz="1600" dirty="0">
                <a:solidFill>
                  <a:srgbClr val="3F3F3F"/>
                </a:solidFill>
                <a:latin typeface="+mj-lt"/>
                <a:ea typeface="Open Sans" panose="020B0606030504020204" pitchFamily="34" charset="0"/>
                <a:cs typeface="Open Sans" panose="020B0606030504020204" pitchFamily="34" charset="0"/>
                <a:sym typeface="Calibri"/>
              </a:rPr>
              <a:t>Composite </a:t>
            </a:r>
            <a:r>
              <a:rPr lang="en-US" sz="1600" dirty="0" smtClean="0">
                <a:solidFill>
                  <a:srgbClr val="3F3F3F"/>
                </a:solidFill>
                <a:latin typeface="+mj-lt"/>
                <a:ea typeface="Open Sans" panose="020B0606030504020204" pitchFamily="34" charset="0"/>
                <a:cs typeface="Open Sans" panose="020B0606030504020204" pitchFamily="34" charset="0"/>
                <a:sym typeface="Calibri"/>
              </a:rPr>
              <a:t>indexing strategy </a:t>
            </a:r>
            <a:r>
              <a:rPr lang="en-US" sz="1600" dirty="0">
                <a:solidFill>
                  <a:srgbClr val="3F3F3F"/>
                </a:solidFill>
                <a:latin typeface="+mj-lt"/>
                <a:ea typeface="Open Sans" panose="020B0606030504020204" pitchFamily="34" charset="0"/>
                <a:cs typeface="Open Sans" panose="020B0606030504020204" pitchFamily="34" charset="0"/>
                <a:sym typeface="Calibri"/>
              </a:rPr>
              <a:t>with </a:t>
            </a:r>
            <a:r>
              <a:rPr lang="en-US" sz="1600" dirty="0">
                <a:solidFill>
                  <a:srgbClr val="3F3F3F"/>
                </a:solidFill>
                <a:latin typeface="+mj-lt"/>
                <a:ea typeface="Open Sans" panose="020B0606030504020204" pitchFamily="34" charset="0"/>
                <a:cs typeface="Open Sans" panose="020B0606030504020204" pitchFamily="34" charset="0"/>
              </a:rPr>
              <a:t>±2km </a:t>
            </a:r>
            <a:r>
              <a:rPr lang="en-US" sz="1600" dirty="0" err="1">
                <a:solidFill>
                  <a:srgbClr val="3F3F3F"/>
                </a:solidFill>
                <a:latin typeface="+mj-lt"/>
                <a:ea typeface="Open Sans" panose="020B0606030504020204" pitchFamily="34" charset="0"/>
                <a:cs typeface="Open Sans" panose="020B0606030504020204" pitchFamily="34" charset="0"/>
              </a:rPr>
              <a:t>geohash</a:t>
            </a:r>
            <a:r>
              <a:rPr lang="en-US" sz="1600" dirty="0">
                <a:solidFill>
                  <a:srgbClr val="3F3F3F"/>
                </a:solidFill>
                <a:latin typeface="+mj-lt"/>
                <a:ea typeface="Open Sans" panose="020B0606030504020204" pitchFamily="34" charset="0"/>
                <a:cs typeface="Open Sans" panose="020B0606030504020204" pitchFamily="34" charset="0"/>
              </a:rPr>
              <a:t> and </a:t>
            </a:r>
            <a:r>
              <a:rPr lang="en-US" sz="1600" dirty="0" smtClean="0">
                <a:solidFill>
                  <a:srgbClr val="3F3F3F"/>
                </a:solidFill>
                <a:latin typeface="+mj-lt"/>
                <a:ea typeface="Open Sans" panose="020B0606030504020204" pitchFamily="34" charset="0"/>
                <a:cs typeface="Open Sans" panose="020B0606030504020204" pitchFamily="34" charset="0"/>
              </a:rPr>
              <a:t>doc values</a:t>
            </a:r>
            <a:r>
              <a:rPr lang="en-US" sz="1600" dirty="0" smtClean="0">
                <a:solidFill>
                  <a:srgbClr val="3F3F3F"/>
                </a:solidFill>
                <a:latin typeface="+mj-lt"/>
                <a:ea typeface="Open Sans" panose="020B0606030504020204" pitchFamily="34" charset="0"/>
                <a:cs typeface="Open Sans" panose="020B0606030504020204" pitchFamily="34" charset="0"/>
              </a:rPr>
              <a:t> </a:t>
            </a:r>
            <a:r>
              <a:rPr lang="en-US" sz="1600" dirty="0">
                <a:solidFill>
                  <a:srgbClr val="3F3F3F"/>
                </a:solidFill>
                <a:latin typeface="+mj-lt"/>
                <a:ea typeface="Open Sans" panose="020B0606030504020204" pitchFamily="34" charset="0"/>
                <a:cs typeface="Open Sans" panose="020B0606030504020204" pitchFamily="34" charset="0"/>
              </a:rPr>
              <a:t>in borders</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also indexed all police and </a:t>
            </a:r>
            <a:r>
              <a:rPr lang="en-US" sz="1600" dirty="0" err="1">
                <a:solidFill>
                  <a:srgbClr val="3F3F3F"/>
                </a:solidFill>
                <a:latin typeface="+mj-lt"/>
                <a:ea typeface="Open Sans" panose="020B0606030504020204" pitchFamily="34" charset="0"/>
                <a:cs typeface="Open Sans" panose="020B0606030504020204" pitchFamily="34" charset="0"/>
                <a:sym typeface="Calibri"/>
              </a:rPr>
              <a:t>firestations</a:t>
            </a:r>
            <a:r>
              <a:rPr lang="en-US" sz="1600" dirty="0">
                <a:solidFill>
                  <a:srgbClr val="3F3F3F"/>
                </a:solidFill>
                <a:latin typeface="+mj-lt"/>
                <a:ea typeface="Open Sans" panose="020B0606030504020204" pitchFamily="34" charset="0"/>
                <a:cs typeface="Open Sans" panose="020B0606030504020204" pitchFamily="34" charset="0"/>
                <a:sym typeface="Calibri"/>
              </a:rPr>
              <a:t> in the US</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5" name="TextBox 4"/>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24/40</a:t>
            </a:r>
            <a:endParaRPr lang="en-US" sz="1200" dirty="0">
              <a:solidFill>
                <a:schemeClr val="bg1">
                  <a:lumMod val="50000"/>
                </a:schemeClr>
              </a:solidFill>
            </a:endParaRPr>
          </a:p>
        </p:txBody>
      </p:sp>
    </p:spTree>
    <p:extLst>
      <p:ext uri="{BB962C8B-B14F-4D97-AF65-F5344CB8AC3E}">
        <p14:creationId xmlns:p14="http://schemas.microsoft.com/office/powerpoint/2010/main" val="6686727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data set</a:t>
            </a:r>
            <a:endParaRPr lang="en-US" dirty="0">
              <a:latin typeface="Arial"/>
              <a:cs typeface="Arial"/>
            </a:endParaRPr>
          </a:p>
        </p:txBody>
      </p:sp>
      <p:sp>
        <p:nvSpPr>
          <p:cNvPr id="6" name="TextBox 5"/>
          <p:cNvSpPr txBox="1"/>
          <p:nvPr/>
        </p:nvSpPr>
        <p:spPr>
          <a:xfrm>
            <a:off x="533401" y="1123951"/>
            <a:ext cx="3200400" cy="3282949"/>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oAutofit/>
          </a:bodyPr>
          <a:lstStyle>
            <a:defPPr>
              <a:defRPr lang="en-US"/>
            </a:defPPr>
            <a:lvl1pPr>
              <a:defRPr sz="1100">
                <a:solidFill>
                  <a:schemeClr val="bg1">
                    <a:lumMod val="95000"/>
                  </a:schemeClr>
                </a:solidFill>
                <a:latin typeface="Courier"/>
                <a:cs typeface="Courier"/>
              </a:defRPr>
            </a:lvl1pPr>
          </a:lstStyle>
          <a:p>
            <a:r>
              <a:rPr lang="en-US" sz="1200" dirty="0"/>
              <a:t>CREATE TABLE blocks (    </a:t>
            </a:r>
          </a:p>
          <a:p>
            <a:r>
              <a:rPr lang="en-US" sz="1200" dirty="0"/>
              <a:t>  state text,    </a:t>
            </a:r>
          </a:p>
          <a:p>
            <a:r>
              <a:rPr lang="en-US" sz="1200" dirty="0"/>
              <a:t>  bucket int,</a:t>
            </a:r>
          </a:p>
          <a:p>
            <a:r>
              <a:rPr lang="en-US" sz="1200" dirty="0"/>
              <a:t>  id int,</a:t>
            </a:r>
          </a:p>
          <a:p>
            <a:r>
              <a:rPr lang="en-US" sz="1200" dirty="0"/>
              <a:t>  area double,</a:t>
            </a:r>
          </a:p>
          <a:p>
            <a:r>
              <a:rPr lang="en-US" sz="1200" dirty="0"/>
              <a:t>  type text,</a:t>
            </a:r>
          </a:p>
          <a:p>
            <a:r>
              <a:rPr lang="en-US" sz="1200" dirty="0"/>
              <a:t>  income_ratio double,</a:t>
            </a:r>
          </a:p>
          <a:p>
            <a:r>
              <a:rPr lang="en-US" sz="1200" dirty="0"/>
              <a:t>  latitude double,</a:t>
            </a:r>
          </a:p>
          <a:p>
            <a:r>
              <a:rPr lang="en-US" sz="1200" dirty="0"/>
              <a:t>  longitude double,</a:t>
            </a:r>
          </a:p>
          <a:p>
            <a:r>
              <a:rPr lang="en-US" sz="1200" dirty="0"/>
              <a:t>  shape text,</a:t>
            </a:r>
          </a:p>
          <a:p>
            <a:r>
              <a:rPr lang="en-US" sz="1200" dirty="0"/>
              <a:t>  ...</a:t>
            </a:r>
          </a:p>
          <a:p>
            <a:r>
              <a:rPr lang="en-US" sz="1200" dirty="0"/>
              <a:t>  lucene text,</a:t>
            </a:r>
          </a:p>
          <a:p>
            <a:r>
              <a:rPr lang="en-US" sz="1200" dirty="0"/>
              <a:t>  PRIMARY KEY ((state, bucket), id)</a:t>
            </a:r>
          </a:p>
          <a:p>
            <a:r>
              <a:rPr lang="en-US" sz="1200" dirty="0"/>
              <a:t>);</a:t>
            </a:r>
          </a:p>
        </p:txBody>
      </p:sp>
      <p:sp>
        <p:nvSpPr>
          <p:cNvPr id="7" name="TextBox 6"/>
          <p:cNvSpPr txBox="1"/>
          <p:nvPr/>
        </p:nvSpPr>
        <p:spPr>
          <a:xfrm>
            <a:off x="3962400" y="1123950"/>
            <a:ext cx="4648200" cy="328295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200" dirty="0">
                <a:solidFill>
                  <a:schemeClr val="bg1">
                    <a:lumMod val="95000"/>
                  </a:schemeClr>
                </a:solidFill>
                <a:latin typeface="Courier"/>
                <a:cs typeface="Courier"/>
              </a:rPr>
              <a:t>CREATE CUSTOM INDEX block_idx ON </a:t>
            </a:r>
            <a:r>
              <a:rPr lang="en-US" sz="1200" dirty="0" smtClean="0">
                <a:solidFill>
                  <a:schemeClr val="bg1">
                    <a:lumMod val="95000"/>
                  </a:schemeClr>
                </a:solidFill>
                <a:latin typeface="Courier"/>
                <a:cs typeface="Courier"/>
              </a:rPr>
              <a:t>blocks(lucene</a:t>
            </a:r>
            <a:r>
              <a:rPr lang="en-US" sz="1200" dirty="0">
                <a:solidFill>
                  <a:schemeClr val="bg1">
                    <a:lumMod val="95000"/>
                  </a:schemeClr>
                </a:solidFill>
                <a:latin typeface="Courier"/>
                <a:cs typeface="Courier"/>
              </a:rPr>
              <a:t>) </a:t>
            </a:r>
          </a:p>
          <a:p>
            <a:r>
              <a:rPr lang="en-US" sz="1200" dirty="0">
                <a:solidFill>
                  <a:schemeClr val="bg1">
                    <a:lumMod val="95000"/>
                  </a:schemeClr>
                </a:solidFill>
                <a:latin typeface="Courier"/>
                <a:cs typeface="Courier"/>
              </a:rPr>
              <a:t>USING 'com.stratio.cassandra.lucene.Index' </a:t>
            </a:r>
          </a:p>
          <a:p>
            <a:r>
              <a:rPr lang="en-US" sz="1200" dirty="0">
                <a:solidFill>
                  <a:schemeClr val="bg1">
                    <a:lumMod val="95000"/>
                  </a:schemeClr>
                </a:solidFill>
                <a:latin typeface="Courier"/>
                <a:cs typeface="Courier"/>
              </a:rPr>
              <a:t>WITH OPTIONS = {</a:t>
            </a:r>
          </a:p>
          <a:p>
            <a:r>
              <a:rPr lang="en-US" sz="1200" dirty="0">
                <a:solidFill>
                  <a:schemeClr val="bg1">
                    <a:lumMod val="95000"/>
                  </a:schemeClr>
                </a:solidFill>
                <a:latin typeface="Courier"/>
                <a:cs typeface="Courier"/>
              </a:rPr>
              <a:t> 'refresh_seconds': '1', </a:t>
            </a:r>
          </a:p>
          <a:p>
            <a:r>
              <a:rPr lang="en-US" sz="1200" dirty="0">
                <a:solidFill>
                  <a:schemeClr val="bg1">
                    <a:lumMod val="95000"/>
                  </a:schemeClr>
                </a:solidFill>
                <a:latin typeface="Courier"/>
                <a:cs typeface="Courier"/>
              </a:rPr>
              <a:t> 'schema': '</a:t>
            </a:r>
            <a:r>
              <a:rPr lang="en-US" sz="1200" dirty="0">
                <a:solidFill>
                  <a:srgbClr val="FFC65D"/>
                </a:solidFill>
                <a:latin typeface="Courier"/>
                <a:cs typeface="Courier"/>
              </a:rPr>
              <a:t>{ </a:t>
            </a:r>
          </a:p>
          <a:p>
            <a:r>
              <a:rPr lang="en-US" sz="1200" dirty="0">
                <a:solidFill>
                  <a:srgbClr val="FFC65D"/>
                </a:solidFill>
                <a:latin typeface="Courier"/>
                <a:cs typeface="Courier"/>
              </a:rPr>
              <a:t>   fields : {</a:t>
            </a:r>
          </a:p>
          <a:p>
            <a:r>
              <a:rPr lang="en-US" sz="1200" dirty="0">
                <a:solidFill>
                  <a:srgbClr val="FFC65D"/>
                </a:solidFill>
                <a:latin typeface="Courier"/>
                <a:cs typeface="Courier"/>
              </a:rPr>
              <a:t>     state : {type: "string"},</a:t>
            </a:r>
          </a:p>
          <a:p>
            <a:r>
              <a:rPr lang="en-US" sz="1200" dirty="0">
                <a:solidFill>
                  <a:srgbClr val="FFC65D"/>
                </a:solidFill>
                <a:latin typeface="Courier"/>
                <a:cs typeface="Courier"/>
              </a:rPr>
              <a:t>     type  : {type: "string"},</a:t>
            </a:r>
          </a:p>
          <a:p>
            <a:pPr>
              <a:spcAft>
                <a:spcPts val="400"/>
              </a:spcAft>
            </a:pPr>
            <a:r>
              <a:rPr lang="en-US" sz="1200" dirty="0">
                <a:solidFill>
                  <a:srgbClr val="FFC65D"/>
                </a:solidFill>
                <a:latin typeface="Courier"/>
                <a:cs typeface="Courier"/>
              </a:rPr>
              <a:t>     ...</a:t>
            </a:r>
          </a:p>
          <a:p>
            <a:r>
              <a:rPr lang="en-US" sz="1200" dirty="0">
                <a:solidFill>
                  <a:srgbClr val="FFC65D"/>
                </a:solidFill>
                <a:latin typeface="Courier"/>
                <a:cs typeface="Courier"/>
              </a:rPr>
              <a:t>     center: {type: "geo_point", </a:t>
            </a:r>
          </a:p>
          <a:p>
            <a:r>
              <a:rPr lang="en-US" sz="1200" dirty="0">
                <a:solidFill>
                  <a:srgbClr val="FFC65D"/>
                </a:solidFill>
                <a:latin typeface="Courier"/>
                <a:cs typeface="Courier"/>
              </a:rPr>
              <a:t>              max_levels: 11, </a:t>
            </a:r>
          </a:p>
          <a:p>
            <a:r>
              <a:rPr lang="en-US" sz="1200" dirty="0">
                <a:solidFill>
                  <a:srgbClr val="FFC65D"/>
                </a:solidFill>
                <a:latin typeface="Courier"/>
                <a:cs typeface="Courier"/>
              </a:rPr>
              <a:t>              latitude: "latitude", </a:t>
            </a:r>
          </a:p>
          <a:p>
            <a:r>
              <a:rPr lang="en-US" sz="1200" dirty="0">
                <a:solidFill>
                  <a:srgbClr val="FFC65D"/>
                </a:solidFill>
                <a:latin typeface="Courier"/>
                <a:cs typeface="Courier"/>
              </a:rPr>
              <a:t>              longitude: "longitude"},</a:t>
            </a:r>
          </a:p>
          <a:p>
            <a:r>
              <a:rPr lang="en-US" sz="1200" dirty="0">
                <a:solidFill>
                  <a:srgbClr val="FFC65D"/>
                </a:solidFill>
                <a:latin typeface="Courier"/>
                <a:cs typeface="Courier"/>
              </a:rPr>
              <a:t>     shape : {type: "geo_shape", </a:t>
            </a:r>
          </a:p>
          <a:p>
            <a:r>
              <a:rPr lang="en-US" sz="1200" dirty="0">
                <a:solidFill>
                  <a:srgbClr val="FFC65D"/>
                </a:solidFill>
                <a:latin typeface="Courier"/>
                <a:cs typeface="Courier"/>
              </a:rPr>
              <a:t>              max_levels: 5}</a:t>
            </a:r>
          </a:p>
          <a:p>
            <a:r>
              <a:rPr lang="en-US" sz="1200" dirty="0">
                <a:solidFill>
                  <a:srgbClr val="FFC65D"/>
                </a:solidFill>
                <a:latin typeface="Courier"/>
                <a:cs typeface="Courier"/>
              </a:rPr>
              <a:t>   }</a:t>
            </a:r>
          </a:p>
          <a:p>
            <a:r>
              <a:rPr lang="en-US" sz="1200" dirty="0">
                <a:solidFill>
                  <a:srgbClr val="FFC65D"/>
                </a:solidFill>
                <a:latin typeface="Courier"/>
                <a:cs typeface="Courier"/>
              </a:rPr>
              <a:t>}</a:t>
            </a:r>
            <a:r>
              <a:rPr lang="en-US" sz="1200" dirty="0">
                <a:solidFill>
                  <a:schemeClr val="bg1">
                    <a:lumMod val="95000"/>
                  </a:schemeClr>
                </a:solidFill>
                <a:latin typeface="Courier"/>
                <a:cs typeface="Courier"/>
              </a:rPr>
              <a:t>'};</a:t>
            </a:r>
          </a:p>
        </p:txBody>
      </p:sp>
      <p:sp>
        <p:nvSpPr>
          <p:cNvPr id="8" name="TextBox 7"/>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25/40</a:t>
            </a:r>
            <a:endParaRPr lang="en-US" sz="1200" dirty="0">
              <a:solidFill>
                <a:schemeClr val="bg1">
                  <a:lumMod val="50000"/>
                </a:schemeClr>
              </a:solidFill>
            </a:endParaRPr>
          </a:p>
        </p:txBody>
      </p:sp>
    </p:spTree>
    <p:extLst>
      <p:ext uri="{BB962C8B-B14F-4D97-AF65-F5344CB8AC3E}">
        <p14:creationId xmlns:p14="http://schemas.microsoft.com/office/powerpoint/2010/main" val="13555195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data set</a:t>
            </a:r>
            <a:endParaRPr lang="en-US" dirty="0">
              <a:latin typeface="Arial"/>
              <a:cs typeface="Arial"/>
            </a:endParaRPr>
          </a:p>
        </p:txBody>
      </p:sp>
      <p:sp>
        <p:nvSpPr>
          <p:cNvPr id="6" name="TextBox 5"/>
          <p:cNvSpPr txBox="1"/>
          <p:nvPr/>
        </p:nvSpPr>
        <p:spPr>
          <a:xfrm>
            <a:off x="532800" y="1709715"/>
            <a:ext cx="3200399" cy="2177628"/>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noAutofit/>
          </a:bodyPr>
          <a:lstStyle>
            <a:defPPr>
              <a:defRPr lang="en-US"/>
            </a:defPPr>
            <a:lvl1pPr>
              <a:defRPr sz="1100">
                <a:solidFill>
                  <a:schemeClr val="bg1">
                    <a:lumMod val="95000"/>
                  </a:schemeClr>
                </a:solidFill>
                <a:latin typeface="Courier"/>
                <a:cs typeface="Courier"/>
              </a:defRPr>
            </a:lvl1pPr>
          </a:lstStyle>
          <a:p>
            <a:r>
              <a:rPr lang="en-US" sz="1200" dirty="0"/>
              <a:t>CREATE TABLE fire_stations(    </a:t>
            </a:r>
          </a:p>
          <a:p>
            <a:r>
              <a:rPr lang="en-US" sz="1200" dirty="0"/>
              <a:t>  state text,</a:t>
            </a:r>
          </a:p>
          <a:p>
            <a:r>
              <a:rPr lang="en-US" sz="1200" dirty="0"/>
              <a:t>  id text,</a:t>
            </a:r>
          </a:p>
          <a:p>
            <a:r>
              <a:rPr lang="en-US" sz="1200" dirty="0"/>
              <a:t>  city text,</a:t>
            </a:r>
          </a:p>
          <a:p>
            <a:r>
              <a:rPr lang="en-US" sz="1200" dirty="0"/>
              <a:t>  latitude double,</a:t>
            </a:r>
          </a:p>
          <a:p>
            <a:r>
              <a:rPr lang="en-US" sz="1200" dirty="0"/>
              <a:t>  longitude double,</a:t>
            </a:r>
          </a:p>
          <a:p>
            <a:r>
              <a:rPr lang="en-US" sz="1200" dirty="0"/>
              <a:t>  shape text,</a:t>
            </a:r>
          </a:p>
          <a:p>
            <a:r>
              <a:rPr lang="en-US" sz="1200" dirty="0"/>
              <a:t>  ...</a:t>
            </a:r>
          </a:p>
          <a:p>
            <a:r>
              <a:rPr lang="en-US" sz="1200" dirty="0"/>
              <a:t>  lucene text,</a:t>
            </a:r>
          </a:p>
          <a:p>
            <a:r>
              <a:rPr lang="en-US" sz="1200" dirty="0"/>
              <a:t>  PRIMARY KEY (state, id)</a:t>
            </a:r>
          </a:p>
          <a:p>
            <a:r>
              <a:rPr lang="en-US" sz="1200" dirty="0"/>
              <a:t>);</a:t>
            </a:r>
          </a:p>
        </p:txBody>
      </p:sp>
      <p:sp>
        <p:nvSpPr>
          <p:cNvPr id="8" name="TextBox 7"/>
          <p:cNvSpPr txBox="1"/>
          <p:nvPr/>
        </p:nvSpPr>
        <p:spPr>
          <a:xfrm>
            <a:off x="3961799" y="1712389"/>
            <a:ext cx="3200399" cy="2174954"/>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200" dirty="0">
                <a:solidFill>
                  <a:schemeClr val="bg1">
                    <a:lumMod val="95000"/>
                  </a:schemeClr>
                </a:solidFill>
                <a:latin typeface="Courier"/>
                <a:cs typeface="Courier"/>
              </a:rPr>
              <a:t>CREATE TABLE </a:t>
            </a:r>
            <a:r>
              <a:rPr lang="en-US" sz="1200" dirty="0" err="1">
                <a:solidFill>
                  <a:schemeClr val="bg1">
                    <a:lumMod val="95000"/>
                  </a:schemeClr>
                </a:solidFill>
                <a:latin typeface="Courier"/>
                <a:cs typeface="Courier"/>
              </a:rPr>
              <a:t>police_stations</a:t>
            </a:r>
            <a:r>
              <a:rPr lang="en-US" sz="1200" dirty="0">
                <a:solidFill>
                  <a:schemeClr val="bg1">
                    <a:lumMod val="95000"/>
                  </a:schemeClr>
                </a:solidFill>
                <a:latin typeface="Courier"/>
                <a:cs typeface="Courier"/>
              </a:rPr>
              <a:t>(    </a:t>
            </a:r>
          </a:p>
          <a:p>
            <a:r>
              <a:rPr lang="en-US" sz="1200" dirty="0">
                <a:solidFill>
                  <a:schemeClr val="bg1">
                    <a:lumMod val="95000"/>
                  </a:schemeClr>
                </a:solidFill>
                <a:latin typeface="Courier"/>
                <a:cs typeface="Courier"/>
              </a:rPr>
              <a:t>  state text,</a:t>
            </a:r>
          </a:p>
          <a:p>
            <a:r>
              <a:rPr lang="en-US" sz="1200" dirty="0">
                <a:solidFill>
                  <a:schemeClr val="bg1">
                    <a:lumMod val="95000"/>
                  </a:schemeClr>
                </a:solidFill>
                <a:latin typeface="Courier"/>
                <a:cs typeface="Courier"/>
              </a:rPr>
              <a:t>  id text,</a:t>
            </a:r>
          </a:p>
          <a:p>
            <a:r>
              <a:rPr lang="en-US" sz="1200" dirty="0">
                <a:solidFill>
                  <a:schemeClr val="bg1">
                    <a:lumMod val="95000"/>
                  </a:schemeClr>
                </a:solidFill>
                <a:latin typeface="Courier"/>
                <a:cs typeface="Courier"/>
              </a:rPr>
              <a:t>  city text,</a:t>
            </a:r>
          </a:p>
          <a:p>
            <a:r>
              <a:rPr lang="en-US" sz="1200" dirty="0">
                <a:solidFill>
                  <a:schemeClr val="bg1">
                    <a:lumMod val="95000"/>
                  </a:schemeClr>
                </a:solidFill>
                <a:latin typeface="Courier"/>
                <a:cs typeface="Courier"/>
              </a:rPr>
              <a:t>  latitude double,</a:t>
            </a:r>
          </a:p>
          <a:p>
            <a:r>
              <a:rPr lang="en-US" sz="1200" dirty="0">
                <a:solidFill>
                  <a:schemeClr val="bg1">
                    <a:lumMod val="95000"/>
                  </a:schemeClr>
                </a:solidFill>
                <a:latin typeface="Courier"/>
                <a:cs typeface="Courier"/>
              </a:rPr>
              <a:t>  longitude double,</a:t>
            </a:r>
          </a:p>
          <a:p>
            <a:r>
              <a:rPr lang="en-US" sz="1200" dirty="0">
                <a:solidFill>
                  <a:schemeClr val="bg1">
                    <a:lumMod val="95000"/>
                  </a:schemeClr>
                </a:solidFill>
                <a:latin typeface="Courier"/>
                <a:cs typeface="Courier"/>
              </a:rPr>
              <a:t>  shape text,</a:t>
            </a:r>
          </a:p>
          <a:p>
            <a:pPr>
              <a:spcAft>
                <a:spcPts val="400"/>
              </a:spcAft>
            </a:pPr>
            <a:r>
              <a:rPr lang="en-US" sz="1200" dirty="0">
                <a:solidFill>
                  <a:schemeClr val="bg1">
                    <a:lumMod val="95000"/>
                  </a:schemeClr>
                </a:solidFill>
                <a:latin typeface="Courier"/>
                <a:cs typeface="Courier"/>
              </a:rPr>
              <a:t>  ...</a:t>
            </a:r>
          </a:p>
          <a:p>
            <a:r>
              <a:rPr lang="en-US" sz="1200" dirty="0">
                <a:solidFill>
                  <a:schemeClr val="bg1">
                    <a:lumMod val="95000"/>
                  </a:schemeClr>
                </a:solidFill>
                <a:latin typeface="Courier"/>
                <a:cs typeface="Courier"/>
              </a:rPr>
              <a:t>  lucene text,</a:t>
            </a:r>
          </a:p>
          <a:p>
            <a:r>
              <a:rPr lang="en-US" sz="1200" dirty="0">
                <a:solidFill>
                  <a:schemeClr val="bg1">
                    <a:lumMod val="95000"/>
                  </a:schemeClr>
                </a:solidFill>
                <a:latin typeface="Courier"/>
                <a:cs typeface="Courier"/>
              </a:rPr>
              <a:t>  PRIMARY KEY (state, id)</a:t>
            </a:r>
          </a:p>
          <a:p>
            <a:r>
              <a:rPr lang="en-US" sz="1200" dirty="0">
                <a:solidFill>
                  <a:schemeClr val="bg1">
                    <a:lumMod val="95000"/>
                  </a:schemeClr>
                </a:solidFill>
                <a:latin typeface="Courier"/>
                <a:cs typeface="Courier"/>
              </a:rPr>
              <a:t>);</a:t>
            </a:r>
          </a:p>
        </p:txBody>
      </p:sp>
      <p:sp>
        <p:nvSpPr>
          <p:cNvPr id="9" name="Shape 480"/>
          <p:cNvSpPr/>
          <p:nvPr/>
        </p:nvSpPr>
        <p:spPr>
          <a:xfrm>
            <a:off x="595912" y="1191793"/>
            <a:ext cx="7405088" cy="3893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Analogous indexing for police and fire stations tables</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100" dirty="0">
              <a:solidFill>
                <a:schemeClr val="bg1">
                  <a:lumMod val="95000"/>
                </a:schemeClr>
              </a:solidFill>
              <a:latin typeface="Courier"/>
              <a:cs typeface="Courier"/>
              <a:sym typeface="Calibri"/>
            </a:endParaRPr>
          </a:p>
        </p:txBody>
      </p:sp>
      <p:sp>
        <p:nvSpPr>
          <p:cNvPr id="7" name="TextBox 6"/>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26/40</a:t>
            </a:r>
            <a:endParaRPr lang="en-US" sz="1200" dirty="0">
              <a:solidFill>
                <a:schemeClr val="bg1">
                  <a:lumMod val="50000"/>
                </a:schemeClr>
              </a:solidFill>
            </a:endParaRPr>
          </a:p>
        </p:txBody>
      </p:sp>
    </p:spTree>
    <p:extLst>
      <p:ext uri="{BB962C8B-B14F-4D97-AF65-F5344CB8AC3E}">
        <p14:creationId xmlns:p14="http://schemas.microsoft.com/office/powerpoint/2010/main" val="72910878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Composite spatial strategy</a:t>
            </a:r>
          </a:p>
        </p:txBody>
      </p:sp>
      <p:sp>
        <p:nvSpPr>
          <p:cNvPr id="36" name="Shape 480"/>
          <p:cNvSpPr/>
          <p:nvPr/>
        </p:nvSpPr>
        <p:spPr>
          <a:xfrm>
            <a:off x="595912" y="1191792"/>
            <a:ext cx="4661888" cy="2864555"/>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Meant for indexing complex polygons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Two spatial strategies combined</a:t>
            </a:r>
          </a:p>
          <a:p>
            <a:pPr marL="742931" lvl="1" indent="-285743">
              <a:lnSpc>
                <a:spcPct val="120000"/>
              </a:lnSpc>
              <a:buClr>
                <a:srgbClr val="AC5112"/>
              </a:buClr>
              <a:buSzPct val="80000"/>
              <a:buFont typeface="Arial" panose="020B0604020202020204" pitchFamily="34" charset="0"/>
              <a:buChar char="‒"/>
            </a:pPr>
            <a:r>
              <a:rPr lang="en-GB" sz="1600" dirty="0" err="1">
                <a:solidFill>
                  <a:srgbClr val="3F3F3F"/>
                </a:solidFill>
                <a:latin typeface="+mj-lt"/>
                <a:ea typeface="Open Sans" panose="020B0606030504020204" pitchFamily="34" charset="0"/>
                <a:cs typeface="Open Sans" panose="020B0606030504020204" pitchFamily="34" charset="0"/>
                <a:sym typeface="Calibri"/>
              </a:rPr>
              <a:t>GeoHash</a:t>
            </a:r>
            <a:r>
              <a:rPr lang="en-GB" sz="1600" dirty="0">
                <a:solidFill>
                  <a:srgbClr val="3F3F3F"/>
                </a:solidFill>
                <a:latin typeface="+mj-lt"/>
                <a:ea typeface="Open Sans" panose="020B0606030504020204" pitchFamily="34" charset="0"/>
                <a:cs typeface="Open Sans" panose="020B0606030504020204" pitchFamily="34" charset="0"/>
                <a:sym typeface="Calibri"/>
              </a:rPr>
              <a:t> recursive prefix tree for speed</a:t>
            </a:r>
          </a:p>
          <a:p>
            <a:pPr marL="800080" lvl="1" indent="-342892">
              <a:lnSpc>
                <a:spcPct val="120000"/>
              </a:lnSpc>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Serialized doc values for accuracy</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Reduced number of </a:t>
            </a:r>
            <a:r>
              <a:rPr lang="en-US" sz="1600" dirty="0" err="1">
                <a:solidFill>
                  <a:srgbClr val="3F3F3F"/>
                </a:solidFill>
                <a:latin typeface="+mj-lt"/>
                <a:ea typeface="Open Sans" panose="020B0606030504020204" pitchFamily="34" charset="0"/>
                <a:cs typeface="Open Sans" panose="020B0606030504020204" pitchFamily="34" charset="0"/>
                <a:sym typeface="Calibri"/>
              </a:rPr>
              <a:t>geohash</a:t>
            </a:r>
            <a:r>
              <a:rPr lang="en-US" sz="1600" dirty="0">
                <a:solidFill>
                  <a:srgbClr val="3F3F3F"/>
                </a:solidFill>
                <a:latin typeface="+mj-lt"/>
                <a:ea typeface="Open Sans" panose="020B0606030504020204" pitchFamily="34" charset="0"/>
                <a:cs typeface="Open Sans" panose="020B0606030504020204" pitchFamily="34" charset="0"/>
                <a:sym typeface="Calibri"/>
              </a:rPr>
              <a:t> terms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Doc values only for polygon borders</a:t>
            </a:r>
          </a:p>
        </p:txBody>
      </p:sp>
      <p:pic>
        <p:nvPicPr>
          <p:cNvPr id="6" name="Picture 5"/>
          <p:cNvPicPr>
            <a:picLocks noChangeAspect="1"/>
          </p:cNvPicPr>
          <p:nvPr/>
        </p:nvPicPr>
        <p:blipFill>
          <a:blip r:embed="rId3"/>
          <a:stretch>
            <a:fillRect/>
          </a:stretch>
        </p:blipFill>
        <p:spPr>
          <a:xfrm>
            <a:off x="5410200" y="1307396"/>
            <a:ext cx="3048000" cy="2864555"/>
          </a:xfrm>
          <a:prstGeom prst="rect">
            <a:avLst/>
          </a:prstGeom>
        </p:spPr>
      </p:pic>
      <p:sp>
        <p:nvSpPr>
          <p:cNvPr id="7" name="TextBox 6"/>
          <p:cNvSpPr txBox="1"/>
          <p:nvPr/>
        </p:nvSpPr>
        <p:spPr>
          <a:xfrm>
            <a:off x="595912" y="3317682"/>
            <a:ext cx="4128488" cy="738664"/>
          </a:xfrm>
          <a:prstGeom prst="rect">
            <a:avLst/>
          </a:prstGeom>
          <a:noFill/>
        </p:spPr>
        <p:txBody>
          <a:bodyPr wrap="square" rtlCol="0">
            <a:spAutoFit/>
          </a:bodyPr>
          <a:lstStyle/>
          <a:p>
            <a:r>
              <a:rPr lang="en-US" sz="1400" dirty="0">
                <a:latin typeface="+mj-lt"/>
              </a:rPr>
              <a:t>David Smiley blog post:</a:t>
            </a:r>
          </a:p>
          <a:p>
            <a:r>
              <a:rPr lang="en-US" sz="1400" dirty="0">
                <a:latin typeface="+mj-lt"/>
                <a:hlinkClick r:id="rId4"/>
              </a:rPr>
              <a:t>http://</a:t>
            </a:r>
            <a:r>
              <a:rPr lang="en-US" sz="1400" dirty="0" err="1">
                <a:latin typeface="+mj-lt"/>
                <a:hlinkClick r:id="rId4"/>
              </a:rPr>
              <a:t>opensourceconnections.com</a:t>
            </a:r>
            <a:r>
              <a:rPr lang="en-US" sz="1400" dirty="0">
                <a:latin typeface="+mj-lt"/>
                <a:hlinkClick r:id="rId4"/>
              </a:rPr>
              <a:t>/blog/2014/04/11/indexing-polygons-in-lucene-with-accuracy</a:t>
            </a:r>
            <a:endParaRPr lang="en-US" sz="1400" dirty="0">
              <a:latin typeface="+mj-lt"/>
            </a:endParaRPr>
          </a:p>
        </p:txBody>
      </p:sp>
      <p:sp>
        <p:nvSpPr>
          <p:cNvPr id="8" name="TextBox 7"/>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27</a:t>
            </a:r>
            <a:r>
              <a:rPr lang="en-US" sz="1200" dirty="0" smtClean="0">
                <a:solidFill>
                  <a:schemeClr val="bg1">
                    <a:lumMod val="50000"/>
                  </a:schemeClr>
                </a:solidFill>
              </a:rPr>
              <a:t>/40</a:t>
            </a:r>
            <a:endParaRPr lang="en-US" sz="1200" dirty="0">
              <a:solidFill>
                <a:schemeClr val="bg1">
                  <a:lumMod val="50000"/>
                </a:schemeClr>
              </a:solidFill>
            </a:endParaRPr>
          </a:p>
        </p:txBody>
      </p:sp>
      <p:sp>
        <p:nvSpPr>
          <p:cNvPr id="4" name="TextBox 3"/>
          <p:cNvSpPr txBox="1"/>
          <p:nvPr/>
        </p:nvSpPr>
        <p:spPr>
          <a:xfrm>
            <a:off x="245533" y="2328333"/>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6387738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 </a:t>
            </a:r>
            <a:r>
              <a:rPr lang="en-US" sz="2000" dirty="0">
                <a:solidFill>
                  <a:srgbClr val="E79100"/>
                </a:solidFill>
              </a:rPr>
              <a:t>Search blocks in a shape</a:t>
            </a:r>
            <a:endParaRPr lang="en-US" dirty="0">
              <a:solidFill>
                <a:srgbClr val="E79100"/>
              </a:solidFill>
            </a:endParaRPr>
          </a:p>
        </p:txBody>
      </p:sp>
      <p:sp>
        <p:nvSpPr>
          <p:cNvPr id="36" name="Shape 480"/>
          <p:cNvSpPr/>
          <p:nvPr/>
        </p:nvSpPr>
        <p:spPr>
          <a:xfrm>
            <a:off x="595912" y="1191792"/>
            <a:ext cx="7405088" cy="31325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search which census blocks intersect with a shape</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7" name="TextBox 6"/>
          <p:cNvSpPr txBox="1"/>
          <p:nvPr/>
        </p:nvSpPr>
        <p:spPr>
          <a:xfrm>
            <a:off x="532800" y="1742399"/>
            <a:ext cx="3899889" cy="280080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100" dirty="0">
                <a:solidFill>
                  <a:schemeClr val="bg1">
                    <a:lumMod val="95000"/>
                  </a:schemeClr>
                </a:solidFill>
                <a:latin typeface="Courier"/>
                <a:cs typeface="Courier"/>
              </a:rPr>
              <a:t>SELECT * FROM blocks</a:t>
            </a:r>
          </a:p>
          <a:p>
            <a:r>
              <a:rPr lang="en-US" sz="1100" dirty="0">
                <a:solidFill>
                  <a:schemeClr val="bg1">
                    <a:lumMod val="95000"/>
                  </a:schemeClr>
                </a:solidFill>
                <a:latin typeface="Courier"/>
                <a:cs typeface="Courier"/>
              </a:rPr>
              <a:t>WHERE expr(blocks_index, '</a:t>
            </a:r>
            <a:r>
              <a:rPr lang="en-US" sz="1100" dirty="0">
                <a:solidFill>
                  <a:srgbClr val="FFC65D"/>
                </a:solidFill>
                <a:latin typeface="Courier"/>
                <a:cs typeface="Courier"/>
              </a:rPr>
              <a:t>{</a:t>
            </a:r>
          </a:p>
          <a:p>
            <a:r>
              <a:rPr lang="en-US" sz="1100" dirty="0">
                <a:solidFill>
                  <a:srgbClr val="FFC65D"/>
                </a:solidFill>
                <a:latin typeface="Courier"/>
                <a:cs typeface="Courier"/>
              </a:rPr>
              <a:t>  filter: {</a:t>
            </a:r>
          </a:p>
          <a:p>
            <a:r>
              <a:rPr lang="en-US" sz="1100" dirty="0">
                <a:solidFill>
                  <a:srgbClr val="FFC65D"/>
                </a:solidFill>
                <a:latin typeface="Courier"/>
                <a:cs typeface="Courier"/>
              </a:rPr>
              <a:t>    type: "geo_shape",</a:t>
            </a:r>
          </a:p>
          <a:p>
            <a:r>
              <a:rPr lang="en-US" sz="1100" dirty="0">
                <a:solidFill>
                  <a:srgbClr val="FFC65D"/>
                </a:solidFill>
                <a:latin typeface="Courier"/>
                <a:cs typeface="Courier"/>
              </a:rPr>
              <a:t>    field: "shape",</a:t>
            </a:r>
          </a:p>
          <a:p>
            <a:r>
              <a:rPr lang="en-US" sz="1100" dirty="0">
                <a:solidFill>
                  <a:srgbClr val="FFC65D"/>
                </a:solidFill>
                <a:latin typeface="Courier"/>
                <a:cs typeface="Courier"/>
              </a:rPr>
              <a:t>    operation: "intersects",</a:t>
            </a:r>
          </a:p>
          <a:p>
            <a:r>
              <a:rPr lang="en-US" sz="1100" dirty="0">
                <a:solidFill>
                  <a:srgbClr val="FFC65D"/>
                </a:solidFill>
                <a:latin typeface="Courier"/>
                <a:cs typeface="Courier"/>
              </a:rPr>
              <a:t>    shape: {</a:t>
            </a:r>
          </a:p>
          <a:p>
            <a:r>
              <a:rPr lang="en-US" sz="1100" dirty="0">
                <a:solidFill>
                  <a:srgbClr val="FFC65D"/>
                </a:solidFill>
                <a:latin typeface="Courier"/>
                <a:cs typeface="Courier"/>
              </a:rPr>
              <a:t>      type: "buffer",</a:t>
            </a:r>
          </a:p>
          <a:p>
            <a:r>
              <a:rPr lang="en-US" sz="1100" dirty="0">
                <a:solidFill>
                  <a:srgbClr val="FFC65D"/>
                </a:solidFill>
                <a:latin typeface="Courier"/>
                <a:cs typeface="Courier"/>
              </a:rPr>
              <a:t>      max_distance: "10km",</a:t>
            </a:r>
          </a:p>
          <a:p>
            <a:r>
              <a:rPr lang="en-US" sz="1100" dirty="0">
                <a:solidFill>
                  <a:srgbClr val="FFC65D"/>
                </a:solidFill>
                <a:latin typeface="Courier"/>
                <a:cs typeface="Courier"/>
              </a:rPr>
              <a:t>      shape: {</a:t>
            </a:r>
          </a:p>
          <a:p>
            <a:r>
              <a:rPr lang="en-US" sz="1100" dirty="0">
                <a:solidFill>
                  <a:srgbClr val="FFC65D"/>
                </a:solidFill>
                <a:latin typeface="Courier"/>
                <a:cs typeface="Courier"/>
              </a:rPr>
              <a:t>        type: "wkt",</a:t>
            </a:r>
          </a:p>
          <a:p>
            <a:r>
              <a:rPr lang="en-US" sz="1100" dirty="0">
                <a:solidFill>
                  <a:srgbClr val="FFC65D"/>
                </a:solidFill>
                <a:latin typeface="Courier"/>
                <a:cs typeface="Courier"/>
              </a:rPr>
              <a:t>        value: "LINESTRING -80.90 29.05...)"</a:t>
            </a:r>
          </a:p>
          <a:p>
            <a:r>
              <a:rPr lang="en-US" sz="1100" dirty="0">
                <a:solidFill>
                  <a:srgbClr val="FFC65D"/>
                </a:solidFill>
                <a:latin typeface="Courier"/>
                <a:cs typeface="Courier"/>
              </a:rPr>
              <a:t>      }</a:t>
            </a:r>
          </a:p>
          <a:p>
            <a:r>
              <a:rPr lang="en-US" sz="1100" dirty="0">
                <a:solidFill>
                  <a:srgbClr val="FFC65D"/>
                </a:solidFill>
                <a:latin typeface="Courier"/>
                <a:cs typeface="Courier"/>
              </a:rPr>
              <a:t>    }</a:t>
            </a:r>
          </a:p>
          <a:p>
            <a:r>
              <a:rPr lang="en-US" sz="1100" dirty="0">
                <a:solidFill>
                  <a:srgbClr val="FFC65D"/>
                </a:solidFill>
                <a:latin typeface="Courier"/>
                <a:cs typeface="Courier"/>
              </a:rPr>
              <a:t>  }</a:t>
            </a:r>
          </a:p>
          <a:p>
            <a:r>
              <a:rPr lang="en-US" sz="1100" dirty="0">
                <a:solidFill>
                  <a:srgbClr val="FFC65D"/>
                </a:solidFill>
                <a:latin typeface="Courier"/>
                <a:cs typeface="Courier"/>
              </a:rPr>
              <a:t>}</a:t>
            </a:r>
            <a:r>
              <a:rPr lang="en-US" sz="1100" dirty="0">
                <a:solidFill>
                  <a:schemeClr val="bg1">
                    <a:lumMod val="95000"/>
                  </a:schemeClr>
                </a:solidFill>
                <a:latin typeface="Courier"/>
                <a:cs typeface="Courier"/>
              </a:rPr>
              <a:t>';</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1" y="1742400"/>
            <a:ext cx="3409462" cy="2800800"/>
          </a:xfrm>
          <a:prstGeom prst="rect">
            <a:avLst/>
          </a:prstGeom>
        </p:spPr>
      </p:pic>
      <p:sp>
        <p:nvSpPr>
          <p:cNvPr id="13" name="TextBox 12"/>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28</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20790770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cases: </a:t>
            </a:r>
            <a:r>
              <a:rPr lang="en-US" sz="2000" dirty="0">
                <a:solidFill>
                  <a:srgbClr val="E79100"/>
                </a:solidFill>
              </a:rPr>
              <a:t>Search blocks far from police and </a:t>
            </a:r>
            <a:r>
              <a:rPr lang="en-US" sz="2000" dirty="0" smtClean="0">
                <a:solidFill>
                  <a:srgbClr val="E79100"/>
                </a:solidFill>
              </a:rPr>
              <a:t>fire stations</a:t>
            </a:r>
            <a:endParaRPr lang="en-US" dirty="0">
              <a:solidFill>
                <a:srgbClr val="E79100"/>
              </a:solidFill>
            </a:endParaRPr>
          </a:p>
        </p:txBody>
      </p:sp>
      <p:sp>
        <p:nvSpPr>
          <p:cNvPr id="36" name="Shape 480"/>
          <p:cNvSpPr/>
          <p:nvPr/>
        </p:nvSpPr>
        <p:spPr>
          <a:xfrm>
            <a:off x="595912" y="1344192"/>
            <a:ext cx="7405088" cy="2065758"/>
          </a:xfrm>
          <a:prstGeom prst="rect">
            <a:avLst/>
          </a:prstGeom>
          <a:noFill/>
          <a:ln>
            <a:noFill/>
          </a:ln>
        </p:spPr>
        <p:txBody>
          <a:bodyPr lIns="68569" tIns="34275" rIns="68569" bIns="34275" anchor="t" anchorCtr="0">
            <a:noAutofit/>
          </a:bodyPr>
          <a:lstStyle/>
          <a:p>
            <a:pPr marL="257168" indent="-257168">
              <a:lnSpc>
                <a:spcPct val="120000"/>
              </a:lnSpc>
              <a:spcAft>
                <a:spcPts val="600"/>
              </a:spcAft>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Proximity to police and </a:t>
            </a:r>
            <a:r>
              <a:rPr lang="en-US" sz="1600" dirty="0" smtClean="0">
                <a:solidFill>
                  <a:srgbClr val="3F3F3F"/>
                </a:solidFill>
                <a:latin typeface="+mj-lt"/>
                <a:ea typeface="Open Sans" panose="020B0606030504020204" pitchFamily="34" charset="0"/>
                <a:cs typeface="Open Sans" panose="020B0606030504020204" pitchFamily="34" charset="0"/>
                <a:sym typeface="Calibri"/>
              </a:rPr>
              <a:t>fire stations </a:t>
            </a:r>
            <a:r>
              <a:rPr lang="en-US" sz="1600" dirty="0">
                <a:solidFill>
                  <a:srgbClr val="3F3F3F"/>
                </a:solidFill>
                <a:latin typeface="+mj-lt"/>
                <a:ea typeface="Open Sans" panose="020B0606030504020204" pitchFamily="34" charset="0"/>
                <a:cs typeface="Open Sans" panose="020B0606030504020204" pitchFamily="34" charset="0"/>
                <a:sym typeface="Calibri"/>
              </a:rPr>
              <a:t>can have an impact on damage when natural catastrophe event happens</a:t>
            </a:r>
          </a:p>
          <a:p>
            <a:pPr marL="257168" indent="-257168">
              <a:lnSpc>
                <a:spcPct val="120000"/>
              </a:lnSpc>
              <a:spcAft>
                <a:spcPts val="600"/>
              </a:spcAft>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can use this information to search for blocks in our portfolio that are more than 8 miles from any station to highlight their risk</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9" name="TextBox 8"/>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29</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1917775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548907640"/>
              </p:ext>
            </p:extLst>
          </p:nvPr>
        </p:nvGraphicFramePr>
        <p:xfrm>
          <a:off x="457201" y="1200150"/>
          <a:ext cx="8238067" cy="1920240"/>
        </p:xfrm>
        <a:graphic>
          <a:graphicData uri="http://schemas.openxmlformats.org/drawingml/2006/table">
            <a:tbl>
              <a:tblPr firstRow="1" bandRow="1">
                <a:tableStyleId>{2D5ABB26-0587-4C30-8999-92F81FD0307C}</a:tableStyleId>
              </a:tblPr>
              <a:tblGrid>
                <a:gridCol w="828542">
                  <a:extLst>
                    <a:ext uri="{9D8B030D-6E8A-4147-A177-3AD203B41FA5}">
                      <a16:colId xmlns:a16="http://schemas.microsoft.com/office/drawing/2014/main" xmlns="" val="20000"/>
                    </a:ext>
                  </a:extLst>
                </a:gridCol>
                <a:gridCol w="7409525">
                  <a:extLst>
                    <a:ext uri="{9D8B030D-6E8A-4147-A177-3AD203B41FA5}">
                      <a16:colId xmlns:a16="http://schemas.microsoft.com/office/drawing/2014/main" xmlns="" val="20001"/>
                    </a:ext>
                  </a:extLst>
                </a:gridCol>
              </a:tblGrid>
              <a:tr h="640080">
                <a:tc>
                  <a:txBody>
                    <a:bodyPr/>
                    <a:lstStyle/>
                    <a:p>
                      <a:pPr algn="ctr"/>
                      <a:r>
                        <a:rPr lang="en-US" sz="3600" b="0" i="0" dirty="0">
                          <a:solidFill>
                            <a:schemeClr val="accent2"/>
                          </a:solidFill>
                          <a:latin typeface="Arial"/>
                          <a:cs typeface="Arial"/>
                        </a:rPr>
                        <a:t>1</a:t>
                      </a:r>
                    </a:p>
                  </a:txBody>
                  <a:tcPr>
                    <a:lnR w="3175" cap="flat" cmpd="sng" algn="ctr">
                      <a:solidFill>
                        <a:scrgbClr r="0" g="0" b="0"/>
                      </a:solidFill>
                      <a:prstDash val="solid"/>
                      <a:round/>
                      <a:headEnd type="none" w="med" len="med"/>
                      <a:tailEnd type="none" w="med" len="med"/>
                    </a:lnR>
                    <a:lnB w="3175" cap="flat" cmpd="sng" algn="ctr">
                      <a:solidFill>
                        <a:scrgbClr r="0" g="0" b="0"/>
                      </a:solidFill>
                      <a:prstDash val="solid"/>
                      <a:round/>
                      <a:headEnd type="none" w="med" len="med"/>
                      <a:tailEnd type="none" w="med" len="med"/>
                    </a:lnB>
                  </a:tcPr>
                </a:tc>
                <a:tc>
                  <a:txBody>
                    <a:bodyPr/>
                    <a:lstStyle/>
                    <a:p>
                      <a:r>
                        <a:rPr lang="en-US" sz="2400" b="0" i="0" baseline="0" dirty="0">
                          <a:solidFill>
                            <a:srgbClr val="4C5958"/>
                          </a:solidFill>
                          <a:latin typeface="Arial"/>
                          <a:cs typeface="Arial"/>
                        </a:rPr>
                        <a:t>Lucene-based secondary indexes</a:t>
                      </a:r>
                      <a:endParaRPr lang="en-US" sz="2400" b="0" i="0" dirty="0">
                        <a:solidFill>
                          <a:srgbClr val="4C5958"/>
                        </a:solidFill>
                        <a:latin typeface="Arial"/>
                        <a:cs typeface="Arial"/>
                      </a:endParaRPr>
                    </a:p>
                  </a:txBody>
                  <a:tcPr marL="182880" anchor="ctr">
                    <a:lnL w="3175" cap="flat" cmpd="sng" algn="ctr">
                      <a:solidFill>
                        <a:scrgbClr r="0" g="0" b="0"/>
                      </a:solidFill>
                      <a:prstDash val="solid"/>
                      <a:round/>
                      <a:headEnd type="none" w="med" len="med"/>
                      <a:tailEnd type="none" w="med" len="med"/>
                    </a:lnL>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0"/>
                  </a:ext>
                </a:extLst>
              </a:tr>
              <a:tr h="640080">
                <a:tc>
                  <a:txBody>
                    <a:bodyPr/>
                    <a:lstStyle/>
                    <a:p>
                      <a:pPr algn="ctr"/>
                      <a:r>
                        <a:rPr lang="en-US" sz="3600" b="0" i="0" dirty="0">
                          <a:solidFill>
                            <a:schemeClr val="accent2"/>
                          </a:solidFill>
                          <a:latin typeface="Arial"/>
                          <a:cs typeface="Arial"/>
                        </a:rPr>
                        <a:t>2</a:t>
                      </a: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a:solidFill>
                            <a:srgbClr val="4C5958"/>
                          </a:solidFill>
                          <a:latin typeface="Arial"/>
                          <a:cs typeface="Arial"/>
                        </a:rPr>
                        <a:t>Geospatial search features</a:t>
                      </a: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1"/>
                  </a:ext>
                </a:extLst>
              </a:tr>
              <a:tr h="640080">
                <a:tc>
                  <a:txBody>
                    <a:bodyPr/>
                    <a:lstStyle/>
                    <a:p>
                      <a:pPr algn="ctr"/>
                      <a:r>
                        <a:rPr lang="en-US" sz="3600" b="0" i="0" dirty="0">
                          <a:solidFill>
                            <a:schemeClr val="accent2"/>
                          </a:solidFill>
                          <a:latin typeface="Arial"/>
                          <a:cs typeface="Arial"/>
                        </a:rPr>
                        <a:t>3</a:t>
                      </a:r>
                    </a:p>
                  </a:txBody>
                  <a:tcPr>
                    <a:lnR w="3175" cap="flat" cmpd="sng" algn="ctr">
                      <a:solidFill>
                        <a:scrgbClr r="0" g="0" b="0"/>
                      </a:solidFill>
                      <a:prstDash val="solid"/>
                      <a:round/>
                      <a:headEnd type="none" w="med" len="med"/>
                      <a:tailEnd type="none" w="med" len="med"/>
                    </a:lnR>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tc>
                  <a:txBody>
                    <a:bodyPr/>
                    <a:lstStyle/>
                    <a:p>
                      <a:r>
                        <a:rPr lang="en-US" sz="2400" b="0" i="0" dirty="0">
                          <a:solidFill>
                            <a:srgbClr val="4C5958"/>
                          </a:solidFill>
                          <a:latin typeface="Arial"/>
                          <a:cs typeface="Arial"/>
                        </a:rPr>
                        <a:t>Business use cases</a:t>
                      </a:r>
                    </a:p>
                  </a:txBody>
                  <a:tcPr marL="182880" anchor="ctr">
                    <a:lnL w="3175" cap="flat" cmpd="sng" algn="ctr">
                      <a:solidFill>
                        <a:scrgbClr r="0" g="0" b="0"/>
                      </a:solidFill>
                      <a:prstDash val="solid"/>
                      <a:round/>
                      <a:headEnd type="none" w="med" len="med"/>
                      <a:tailEnd type="none" w="med" len="med"/>
                    </a:lnL>
                    <a:lnT w="3175" cap="flat" cmpd="sng" algn="ctr">
                      <a:solidFill>
                        <a:scrgbClr r="0" g="0" b="0"/>
                      </a:solidFill>
                      <a:prstDash val="solid"/>
                      <a:round/>
                      <a:headEnd type="none" w="med" len="med"/>
                      <a:tailEnd type="none" w="med" len="med"/>
                    </a:lnT>
                    <a:lnB w="3175" cap="flat" cmpd="sng" algn="ctr">
                      <a:solidFill>
                        <a:scrgbClr r="0" g="0" b="0"/>
                      </a:solidFill>
                      <a:prstDash val="solid"/>
                      <a:round/>
                      <a:headEnd type="none" w="med" len="med"/>
                      <a:tailEnd type="none" w="med" len="med"/>
                    </a:lnB>
                  </a:tcPr>
                </a:tc>
                <a:extLst>
                  <a:ext uri="{0D108BD9-81ED-4DB2-BD59-A6C34878D82A}">
                    <a16:rowId xmlns:a16="http://schemas.microsoft.com/office/drawing/2014/main" xmlns="" val="10002"/>
                  </a:ext>
                </a:extLst>
              </a:tr>
            </a:tbl>
          </a:graphicData>
        </a:graphic>
      </p:graphicFrame>
      <p:sp>
        <p:nvSpPr>
          <p:cNvPr id="3" name="TextBox 2"/>
          <p:cNvSpPr txBox="1"/>
          <p:nvPr/>
        </p:nvSpPr>
        <p:spPr>
          <a:xfrm>
            <a:off x="8467" y="4705350"/>
            <a:ext cx="656167" cy="307777"/>
          </a:xfrm>
          <a:prstGeom prst="rect">
            <a:avLst/>
          </a:prstGeom>
          <a:noFill/>
        </p:spPr>
        <p:txBody>
          <a:bodyPr wrap="square" rtlCol="0">
            <a:spAutoFit/>
          </a:bodyPr>
          <a:lstStyle/>
          <a:p>
            <a:pPr algn="r"/>
            <a:r>
              <a:rPr lang="en-US" sz="1400" dirty="0" smtClean="0">
                <a:solidFill>
                  <a:schemeClr val="bg1">
                    <a:lumMod val="50000"/>
                  </a:schemeClr>
                </a:solidFill>
              </a:rPr>
              <a:t>3/40</a:t>
            </a:r>
            <a:endParaRPr lang="en-US" sz="1400" dirty="0">
              <a:solidFill>
                <a:schemeClr val="bg1">
                  <a:lumMod val="50000"/>
                </a:schemeClr>
              </a:solidFill>
            </a:endParaRPr>
          </a:p>
        </p:txBody>
      </p:sp>
    </p:spTree>
    <p:extLst>
      <p:ext uri="{BB962C8B-B14F-4D97-AF65-F5344CB8AC3E}">
        <p14:creationId xmlns:p14="http://schemas.microsoft.com/office/powerpoint/2010/main" val="315672915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Use cases: </a:t>
            </a:r>
            <a:r>
              <a:rPr lang="en-US" sz="2000" dirty="0">
                <a:solidFill>
                  <a:srgbClr val="E79100"/>
                </a:solidFill>
              </a:rPr>
              <a:t>Search blocks far from fire stations</a:t>
            </a:r>
            <a:endParaRPr lang="en-US" dirty="0">
              <a:solidFill>
                <a:srgbClr val="E79100"/>
              </a:solidFill>
            </a:endParaRPr>
          </a:p>
        </p:txBody>
      </p:sp>
      <p:sp>
        <p:nvSpPr>
          <p:cNvPr id="7" name="TextBox 6"/>
          <p:cNvSpPr txBox="1"/>
          <p:nvPr/>
        </p:nvSpPr>
        <p:spPr>
          <a:xfrm>
            <a:off x="533400" y="1072800"/>
            <a:ext cx="3985200" cy="3553199"/>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en-US" sz="1100" dirty="0">
                <a:solidFill>
                  <a:schemeClr val="bg1">
                    <a:lumMod val="95000"/>
                  </a:schemeClr>
                </a:solidFill>
                <a:latin typeface="Courier"/>
                <a:cs typeface="Courier"/>
              </a:rPr>
              <a:t>SELECT </a:t>
            </a:r>
            <a:r>
              <a:rPr lang="en-US" sz="1100" dirty="0" smtClean="0">
                <a:solidFill>
                  <a:schemeClr val="bg1">
                    <a:lumMod val="95000"/>
                  </a:schemeClr>
                </a:solidFill>
                <a:latin typeface="Courier"/>
                <a:cs typeface="Courier"/>
              </a:rPr>
              <a:t>* FROM </a:t>
            </a:r>
            <a:r>
              <a:rPr lang="en-US" sz="1100" dirty="0">
                <a:solidFill>
                  <a:schemeClr val="bg1">
                    <a:lumMod val="95000"/>
                  </a:schemeClr>
                </a:solidFill>
                <a:latin typeface="Courier"/>
                <a:cs typeface="Courier"/>
              </a:rPr>
              <a:t>fire_stations WHERE </a:t>
            </a:r>
            <a:r>
              <a:rPr lang="en-US" sz="1100" dirty="0" smtClean="0">
                <a:solidFill>
                  <a:schemeClr val="bg1">
                    <a:lumMod val="95000"/>
                  </a:schemeClr>
                </a:solidFill>
                <a:latin typeface="Courier"/>
                <a:cs typeface="Courier"/>
              </a:rPr>
              <a:t>lucene = </a:t>
            </a:r>
            <a:r>
              <a:rPr lang="en-US" sz="1100" dirty="0">
                <a:solidFill>
                  <a:schemeClr val="bg1">
                    <a:lumMod val="95000"/>
                  </a:schemeClr>
                </a:solidFill>
                <a:latin typeface="Courier"/>
                <a:cs typeface="Courier"/>
              </a:rPr>
              <a:t>'</a:t>
            </a:r>
            <a:r>
              <a:rPr lang="en-US" sz="1100" dirty="0">
                <a:solidFill>
                  <a:srgbClr val="FFC65D"/>
                </a:solidFill>
                <a:latin typeface="Courier"/>
                <a:cs typeface="Courier"/>
              </a:rPr>
              <a:t>{</a:t>
            </a:r>
          </a:p>
          <a:p>
            <a:r>
              <a:rPr lang="en-US" sz="1100" dirty="0">
                <a:solidFill>
                  <a:srgbClr val="FFC65D"/>
                </a:solidFill>
                <a:latin typeface="Courier"/>
                <a:cs typeface="Courier"/>
              </a:rPr>
              <a:t>filter : {</a:t>
            </a:r>
          </a:p>
          <a:p>
            <a:r>
              <a:rPr lang="en-US" sz="1100" dirty="0">
                <a:solidFill>
                  <a:srgbClr val="FFC65D"/>
                </a:solidFill>
                <a:latin typeface="Courier"/>
                <a:cs typeface="Courier"/>
              </a:rPr>
              <a:t>  type: "geo_shape", </a:t>
            </a:r>
            <a:endParaRPr lang="es-ES" sz="1100" dirty="0">
              <a:solidFill>
                <a:srgbClr val="FFC65D"/>
              </a:solidFill>
              <a:latin typeface="Courier"/>
              <a:cs typeface="Courier"/>
            </a:endParaRPr>
          </a:p>
          <a:p>
            <a:r>
              <a:rPr lang="es-ES" sz="1100" dirty="0">
                <a:solidFill>
                  <a:srgbClr val="FFC65D"/>
                </a:solidFill>
                <a:latin typeface="Courier"/>
                <a:cs typeface="Courier"/>
              </a:rPr>
              <a:t>  </a:t>
            </a:r>
            <a:r>
              <a:rPr lang="en-US" sz="1100" dirty="0">
                <a:solidFill>
                  <a:srgbClr val="FFC65D"/>
                </a:solidFill>
                <a:latin typeface="Courier"/>
                <a:cs typeface="Courier"/>
              </a:rPr>
              <a:t>field: "centroid", </a:t>
            </a:r>
          </a:p>
          <a:p>
            <a:r>
              <a:rPr lang="en-US" sz="1100" dirty="0">
                <a:solidFill>
                  <a:srgbClr val="FFC65D"/>
                </a:solidFill>
                <a:latin typeface="Courier"/>
                <a:cs typeface="Courier"/>
              </a:rPr>
              <a:t>  shape: </a:t>
            </a:r>
            <a:r>
              <a:rPr lang="en-US" sz="1100" dirty="0" smtClean="0">
                <a:solidFill>
                  <a:srgbClr val="FFC65D"/>
                </a:solidFill>
                <a:latin typeface="Courier"/>
                <a:cs typeface="Courier"/>
              </a:rPr>
              <a:t>{value</a:t>
            </a:r>
            <a:r>
              <a:rPr lang="en-US" sz="1100" dirty="0">
                <a:solidFill>
                  <a:srgbClr val="FFC65D"/>
                </a:solidFill>
                <a:latin typeface="Courier"/>
                <a:cs typeface="Courier"/>
              </a:rPr>
              <a:t>: "POLYGON(</a:t>
            </a:r>
            <a:r>
              <a:rPr lang="is-IS" sz="1100" dirty="0">
                <a:solidFill>
                  <a:srgbClr val="FFC65D"/>
                </a:solidFill>
                <a:latin typeface="Courier"/>
                <a:cs typeface="Courier"/>
              </a:rPr>
              <a:t>…</a:t>
            </a:r>
            <a:r>
              <a:rPr lang="en-US" sz="1100" dirty="0">
                <a:solidFill>
                  <a:srgbClr val="FFC65D"/>
                </a:solidFill>
                <a:latin typeface="Courier"/>
                <a:cs typeface="Courier"/>
              </a:rPr>
              <a:t>)"}}</a:t>
            </a:r>
          </a:p>
          <a:p>
            <a:r>
              <a:rPr lang="en-US" sz="1100" dirty="0" smtClean="0">
                <a:solidFill>
                  <a:srgbClr val="FFC65D"/>
                </a:solidFill>
                <a:latin typeface="Courier"/>
                <a:cs typeface="Courier"/>
              </a:rPr>
              <a:t>}</a:t>
            </a:r>
            <a:r>
              <a:rPr lang="en-US" sz="1100" dirty="0" smtClean="0">
                <a:solidFill>
                  <a:schemeClr val="bg1">
                    <a:lumMod val="95000"/>
                  </a:schemeClr>
                </a:solidFill>
                <a:latin typeface="Courier"/>
                <a:cs typeface="Courier"/>
              </a:rPr>
              <a:t>';</a:t>
            </a:r>
            <a:endParaRPr lang="en-US" sz="1100" dirty="0">
              <a:solidFill>
                <a:srgbClr val="CB5F14"/>
              </a:solidFill>
              <a:latin typeface="Courier"/>
              <a:cs typeface="Courier"/>
            </a:endParaRPr>
          </a:p>
          <a:p>
            <a:pPr>
              <a:spcBef>
                <a:spcPts val="600"/>
              </a:spcBef>
            </a:pPr>
            <a:r>
              <a:rPr lang="en-US" sz="1100" dirty="0">
                <a:solidFill>
                  <a:schemeClr val="bg1">
                    <a:lumMod val="95000"/>
                  </a:schemeClr>
                </a:solidFill>
                <a:latin typeface="Courier"/>
                <a:cs typeface="Courier"/>
              </a:rPr>
              <a:t>SELECT * FROM blocks WHERE lucene = '</a:t>
            </a:r>
            <a:r>
              <a:rPr lang="en-US" sz="1100" dirty="0" smtClean="0">
                <a:solidFill>
                  <a:srgbClr val="FFC65D"/>
                </a:solidFill>
                <a:latin typeface="Courier"/>
                <a:cs typeface="Courier"/>
              </a:rPr>
              <a:t>{</a:t>
            </a:r>
            <a:endParaRPr lang="en-US" sz="1100" dirty="0">
              <a:solidFill>
                <a:srgbClr val="FFC65D"/>
              </a:solidFill>
              <a:latin typeface="Courier"/>
              <a:cs typeface="Courier"/>
            </a:endParaRPr>
          </a:p>
          <a:p>
            <a:r>
              <a:rPr lang="en-US" sz="1100" dirty="0">
                <a:solidFill>
                  <a:srgbClr val="FFC65D"/>
                </a:solidFill>
                <a:latin typeface="Courier"/>
                <a:cs typeface="Courier"/>
              </a:rPr>
              <a:t>filter : {</a:t>
            </a:r>
          </a:p>
          <a:p>
            <a:r>
              <a:rPr lang="en-US" sz="1100" dirty="0">
                <a:solidFill>
                  <a:srgbClr val="FFC65D"/>
                </a:solidFill>
                <a:latin typeface="Courier"/>
                <a:cs typeface="Courier"/>
              </a:rPr>
              <a:t>  must: {</a:t>
            </a:r>
          </a:p>
          <a:p>
            <a:r>
              <a:rPr lang="en-US" sz="1100" dirty="0">
                <a:solidFill>
                  <a:srgbClr val="FFC65D"/>
                </a:solidFill>
                <a:latin typeface="Courier"/>
                <a:cs typeface="Courier"/>
              </a:rPr>
              <a:t>    type: "geo_shape", </a:t>
            </a:r>
            <a:endParaRPr lang="es-ES" sz="1100" dirty="0">
              <a:solidFill>
                <a:srgbClr val="FFC65D"/>
              </a:solidFill>
              <a:latin typeface="Courier"/>
              <a:cs typeface="Courier"/>
            </a:endParaRPr>
          </a:p>
          <a:p>
            <a:r>
              <a:rPr lang="es-ES" sz="1100" dirty="0">
                <a:solidFill>
                  <a:srgbClr val="FFC65D"/>
                </a:solidFill>
                <a:latin typeface="Courier"/>
                <a:cs typeface="Courier"/>
              </a:rPr>
              <a:t>    </a:t>
            </a:r>
            <a:r>
              <a:rPr lang="en-US" sz="1100" dirty="0">
                <a:solidFill>
                  <a:srgbClr val="FFC65D"/>
                </a:solidFill>
                <a:latin typeface="Courier"/>
                <a:cs typeface="Courier"/>
              </a:rPr>
              <a:t>field: "shape ", </a:t>
            </a:r>
          </a:p>
          <a:p>
            <a:r>
              <a:rPr lang="en-US" sz="1100" dirty="0">
                <a:solidFill>
                  <a:srgbClr val="FFC65D"/>
                </a:solidFill>
                <a:latin typeface="Courier"/>
                <a:cs typeface="Courier"/>
              </a:rPr>
              <a:t>    shape: {value: "POLYGON(</a:t>
            </a:r>
            <a:r>
              <a:rPr lang="is-IS" sz="1100" dirty="0">
                <a:solidFill>
                  <a:srgbClr val="FFC65D"/>
                </a:solidFill>
                <a:latin typeface="Courier"/>
                <a:cs typeface="Courier"/>
              </a:rPr>
              <a:t>…</a:t>
            </a:r>
            <a:r>
              <a:rPr lang="en-US" sz="1100" dirty="0">
                <a:solidFill>
                  <a:srgbClr val="FFC65D"/>
                </a:solidFill>
                <a:latin typeface="Courier"/>
                <a:cs typeface="Courier"/>
              </a:rPr>
              <a:t>)"}},</a:t>
            </a:r>
          </a:p>
          <a:p>
            <a:r>
              <a:rPr lang="en-US" sz="1100" dirty="0">
                <a:solidFill>
                  <a:srgbClr val="FFC65D"/>
                </a:solidFill>
                <a:latin typeface="Courier"/>
                <a:cs typeface="Courier"/>
              </a:rPr>
              <a:t>  not: {</a:t>
            </a:r>
          </a:p>
          <a:p>
            <a:r>
              <a:rPr lang="en-US" sz="1100" dirty="0">
                <a:solidFill>
                  <a:srgbClr val="FFC65D"/>
                </a:solidFill>
                <a:latin typeface="Courier"/>
                <a:cs typeface="Courier"/>
              </a:rPr>
              <a:t>    type: "geo_shape", </a:t>
            </a:r>
          </a:p>
          <a:p>
            <a:r>
              <a:rPr lang="en-US" sz="1100" dirty="0">
                <a:solidFill>
                  <a:srgbClr val="FFC65D"/>
                </a:solidFill>
                <a:latin typeface="Courier"/>
                <a:cs typeface="Courier"/>
              </a:rPr>
              <a:t>    field: "shape",</a:t>
            </a:r>
          </a:p>
          <a:p>
            <a:r>
              <a:rPr lang="en-US" sz="1100" dirty="0">
                <a:solidFill>
                  <a:srgbClr val="FFC65D"/>
                </a:solidFill>
                <a:latin typeface="Courier"/>
                <a:cs typeface="Courier"/>
              </a:rPr>
              <a:t>    shape: {</a:t>
            </a:r>
          </a:p>
          <a:p>
            <a:r>
              <a:rPr lang="en-US" sz="1100" dirty="0">
                <a:solidFill>
                  <a:srgbClr val="FFC65D"/>
                </a:solidFill>
                <a:latin typeface="Courier"/>
                <a:cs typeface="Courier"/>
              </a:rPr>
              <a:t>      type: "buffer", </a:t>
            </a:r>
          </a:p>
          <a:p>
            <a:r>
              <a:rPr lang="en-US" sz="1100" dirty="0">
                <a:solidFill>
                  <a:srgbClr val="FFC65D"/>
                </a:solidFill>
                <a:latin typeface="Courier"/>
                <a:cs typeface="Courier"/>
              </a:rPr>
              <a:t>      max_distance: "8mi", </a:t>
            </a:r>
          </a:p>
          <a:p>
            <a:r>
              <a:rPr lang="en-US" sz="1100" dirty="0">
                <a:solidFill>
                  <a:srgbClr val="FFC65D"/>
                </a:solidFill>
                <a:latin typeface="Courier"/>
                <a:cs typeface="Courier"/>
              </a:rPr>
              <a:t>      shape: </a:t>
            </a:r>
            <a:r>
              <a:rPr lang="en-US" sz="1100" dirty="0" smtClean="0">
                <a:solidFill>
                  <a:srgbClr val="FFC65D"/>
                </a:solidFill>
                <a:latin typeface="Courier"/>
                <a:cs typeface="Courier"/>
              </a:rPr>
              <a:t>{value</a:t>
            </a:r>
            <a:r>
              <a:rPr lang="en-US" sz="1100" dirty="0">
                <a:solidFill>
                  <a:srgbClr val="FFC65D"/>
                </a:solidFill>
                <a:latin typeface="Courier"/>
                <a:cs typeface="Courier"/>
              </a:rPr>
              <a:t>: "MULTIPOINT(</a:t>
            </a:r>
            <a:r>
              <a:rPr lang="is-IS" sz="1100" dirty="0">
                <a:solidFill>
                  <a:srgbClr val="FFC65D"/>
                </a:solidFill>
                <a:latin typeface="Courier"/>
                <a:cs typeface="Courier"/>
              </a:rPr>
              <a:t>…</a:t>
            </a:r>
            <a:r>
              <a:rPr lang="en-US" sz="1100" dirty="0">
                <a:solidFill>
                  <a:srgbClr val="FFC65D"/>
                </a:solidFill>
                <a:latin typeface="Courier"/>
                <a:cs typeface="Courier"/>
              </a:rPr>
              <a:t>)"}}} </a:t>
            </a:r>
          </a:p>
          <a:p>
            <a:r>
              <a:rPr lang="en-US" sz="1100" dirty="0">
                <a:solidFill>
                  <a:srgbClr val="FFC65D"/>
                </a:solidFill>
                <a:latin typeface="Courier"/>
                <a:cs typeface="Courier"/>
              </a:rPr>
              <a:t>}}</a:t>
            </a:r>
            <a:r>
              <a:rPr lang="en-US" sz="1100" dirty="0">
                <a:solidFill>
                  <a:schemeClr val="bg1">
                    <a:lumMod val="95000"/>
                  </a:schemeClr>
                </a:solidFill>
                <a:latin typeface="Courier"/>
                <a:cs typeface="Courier"/>
              </a:rPr>
              <a:t>';</a:t>
            </a:r>
          </a:p>
        </p:txBody>
      </p:sp>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200" y="1072800"/>
            <a:ext cx="3472528" cy="3553199"/>
          </a:xfrm>
          <a:prstGeom prst="rect">
            <a:avLst/>
          </a:prstGeom>
        </p:spPr>
      </p:pic>
      <p:sp>
        <p:nvSpPr>
          <p:cNvPr id="6" name="TextBox 5"/>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30</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46463883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14350"/>
            <a:ext cx="8229600" cy="857250"/>
          </a:xfrm>
        </p:spPr>
        <p:txBody>
          <a:bodyPr>
            <a:normAutofit fontScale="90000"/>
          </a:bodyPr>
          <a:lstStyle/>
          <a:p>
            <a:r>
              <a:rPr lang="en-US" dirty="0"/>
              <a:t>Use cases:</a:t>
            </a:r>
            <a:br>
              <a:rPr lang="en-US" dirty="0"/>
            </a:br>
            <a:r>
              <a:rPr lang="en-US" sz="2200" dirty="0" smtClean="0">
                <a:solidFill>
                  <a:srgbClr val="E79100"/>
                </a:solidFill>
              </a:rPr>
              <a:t>Find which blocks are affected by a moving hurricane and their maximum wind speed exposures</a:t>
            </a:r>
            <a:endParaRPr lang="en-US" sz="2200" dirty="0">
              <a:solidFill>
                <a:srgbClr val="E79100"/>
              </a:solidFill>
            </a:endParaRPr>
          </a:p>
        </p:txBody>
      </p:sp>
      <p:sp>
        <p:nvSpPr>
          <p:cNvPr id="36" name="Shape 480"/>
          <p:cNvSpPr/>
          <p:nvPr/>
        </p:nvSpPr>
        <p:spPr>
          <a:xfrm>
            <a:off x="532800" y="1781354"/>
            <a:ext cx="7405088" cy="2161996"/>
          </a:xfrm>
          <a:prstGeom prst="rect">
            <a:avLst/>
          </a:prstGeom>
          <a:noFill/>
          <a:ln>
            <a:noFill/>
          </a:ln>
        </p:spPr>
        <p:txBody>
          <a:bodyPr lIns="0" tIns="34275" rIns="68569" bIns="34275" anchor="t" anchorCtr="0">
            <a:noAutofit/>
          </a:bodyPr>
          <a:lstStyle/>
          <a:p>
            <a:pPr marL="257168" indent="-257168">
              <a:lnSpc>
                <a:spcPct val="120000"/>
              </a:lnSpc>
              <a:spcAft>
                <a:spcPts val="600"/>
              </a:spcAft>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If we are modelling a hurricane we end up with a changing shape every 6 hours, with different location and wind speeds</a:t>
            </a:r>
          </a:p>
          <a:p>
            <a:pPr marL="257168" indent="-257168">
              <a:lnSpc>
                <a:spcPct val="120000"/>
              </a:lnSpc>
              <a:spcAft>
                <a:spcPts val="600"/>
              </a:spcAft>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want to find for each state which blocks are hit and at which maximum wind speed</a:t>
            </a:r>
          </a:p>
          <a:p>
            <a:pPr marL="257168" indent="-257168">
              <a:lnSpc>
                <a:spcPct val="120000"/>
              </a:lnSpc>
              <a:spcAft>
                <a:spcPts val="600"/>
              </a:spcAft>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We use transformations to represent the moving hurricane and within that the different wind speeds</a:t>
            </a:r>
          </a:p>
          <a:p>
            <a:pPr marL="257168" indent="-257168">
              <a:lnSpc>
                <a:spcPct val="120000"/>
              </a:lnSpc>
              <a:buClr>
                <a:srgbClr val="AC5112"/>
              </a:buClr>
              <a:buSzPct val="80000"/>
              <a:buFont typeface="Arial" panose="020B0604020202020204" pitchFamily="34" charset="0"/>
              <a:buChar char="•"/>
            </a:pP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8" name="TextBox 7"/>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31/40</a:t>
            </a:r>
            <a:endParaRPr lang="en-US" sz="1200" dirty="0">
              <a:solidFill>
                <a:schemeClr val="bg1">
                  <a:lumMod val="50000"/>
                </a:schemeClr>
              </a:solidFill>
            </a:endParaRPr>
          </a:p>
        </p:txBody>
      </p:sp>
    </p:spTree>
    <p:extLst>
      <p:ext uri="{BB962C8B-B14F-4D97-AF65-F5344CB8AC3E}">
        <p14:creationId xmlns:p14="http://schemas.microsoft.com/office/powerpoint/2010/main" val="165969425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33400" y="1072800"/>
            <a:ext cx="3985200" cy="3816000"/>
          </a:xfrm>
          <a:prstGeom prst="rect">
            <a:avLst/>
          </a:prstGeom>
          <a:solidFill>
            <a:srgbClr val="2A2A2A"/>
          </a:solidFill>
          <a:ln>
            <a:noFill/>
          </a:ln>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a:spcBef>
                <a:spcPts val="600"/>
              </a:spcBef>
            </a:pPr>
            <a:r>
              <a:rPr lang="en-US" sz="1100" dirty="0">
                <a:solidFill>
                  <a:schemeClr val="bg1">
                    <a:lumMod val="95000"/>
                  </a:schemeClr>
                </a:solidFill>
                <a:latin typeface="Courier"/>
                <a:cs typeface="Courier"/>
              </a:rPr>
              <a:t>SELECT * FROM </a:t>
            </a:r>
            <a:r>
              <a:rPr lang="en-US" sz="1100" dirty="0" smtClean="0">
                <a:solidFill>
                  <a:schemeClr val="bg1">
                    <a:lumMod val="95000"/>
                  </a:schemeClr>
                </a:solidFill>
                <a:latin typeface="Courier"/>
                <a:cs typeface="Courier"/>
              </a:rPr>
              <a:t>blocks WHERE </a:t>
            </a:r>
            <a:r>
              <a:rPr lang="en-US" sz="1100" dirty="0">
                <a:solidFill>
                  <a:schemeClr val="bg1">
                    <a:lumMod val="95000"/>
                  </a:schemeClr>
                </a:solidFill>
                <a:latin typeface="Courier"/>
                <a:cs typeface="Courier"/>
              </a:rPr>
              <a:t>expr(idx, '</a:t>
            </a:r>
            <a:r>
              <a:rPr lang="en-US" sz="1100" dirty="0">
                <a:solidFill>
                  <a:srgbClr val="FFC65D"/>
                </a:solidFill>
                <a:latin typeface="Courier"/>
                <a:cs typeface="Courier"/>
              </a:rPr>
              <a:t>{</a:t>
            </a:r>
          </a:p>
          <a:p>
            <a:r>
              <a:rPr lang="en-US" sz="1100" dirty="0">
                <a:solidFill>
                  <a:srgbClr val="FFC65D"/>
                </a:solidFill>
                <a:latin typeface="Courier"/>
                <a:cs typeface="Courier"/>
              </a:rPr>
              <a:t>filter : {</a:t>
            </a:r>
          </a:p>
          <a:p>
            <a:r>
              <a:rPr lang="en-US" sz="1100" dirty="0">
                <a:solidFill>
                  <a:srgbClr val="FFC65D"/>
                </a:solidFill>
                <a:latin typeface="Courier"/>
                <a:cs typeface="Courier"/>
              </a:rPr>
              <a:t>  type: "geo_shape", </a:t>
            </a:r>
          </a:p>
          <a:p>
            <a:r>
              <a:rPr lang="en-US" sz="1100" dirty="0">
                <a:solidFill>
                  <a:srgbClr val="FFC65D"/>
                </a:solidFill>
                <a:latin typeface="Courier"/>
                <a:cs typeface="Courier"/>
              </a:rPr>
              <a:t>  field: "shape",</a:t>
            </a:r>
          </a:p>
          <a:p>
            <a:r>
              <a:rPr lang="en-US" sz="1100" dirty="0">
                <a:solidFill>
                  <a:srgbClr val="FFC65D"/>
                </a:solidFill>
                <a:latin typeface="Courier"/>
                <a:cs typeface="Courier"/>
              </a:rPr>
              <a:t>  shape: {</a:t>
            </a:r>
          </a:p>
          <a:p>
            <a:r>
              <a:rPr lang="en-US" sz="1100" dirty="0">
                <a:solidFill>
                  <a:srgbClr val="FFC65D"/>
                </a:solidFill>
                <a:latin typeface="Courier"/>
                <a:cs typeface="Courier"/>
              </a:rPr>
              <a:t>    type: "union",</a:t>
            </a:r>
          </a:p>
          <a:p>
            <a:r>
              <a:rPr lang="en-US" sz="1100" dirty="0">
                <a:solidFill>
                  <a:srgbClr val="FFC65D"/>
                </a:solidFill>
                <a:latin typeface="Courier"/>
                <a:cs typeface="Courier"/>
              </a:rPr>
              <a:t>    shapes: </a:t>
            </a:r>
            <a:r>
              <a:rPr lang="en-US" sz="1100" dirty="0" smtClean="0">
                <a:solidFill>
                  <a:srgbClr val="FFC65D"/>
                </a:solidFill>
                <a:latin typeface="Courier"/>
                <a:cs typeface="Courier"/>
              </a:rPr>
              <a:t>[{</a:t>
            </a:r>
            <a:endParaRPr lang="en-US" sz="1100" dirty="0">
              <a:solidFill>
                <a:srgbClr val="FFC65D"/>
              </a:solidFill>
              <a:latin typeface="Courier"/>
              <a:cs typeface="Courier"/>
            </a:endParaRPr>
          </a:p>
          <a:p>
            <a:r>
              <a:rPr lang="en-US" sz="1100" dirty="0">
                <a:solidFill>
                  <a:srgbClr val="FFC65D"/>
                </a:solidFill>
                <a:latin typeface="Courier"/>
                <a:cs typeface="Courier"/>
              </a:rPr>
              <a:t>      type: "convex_hull",</a:t>
            </a:r>
          </a:p>
          <a:p>
            <a:r>
              <a:rPr lang="en-US" sz="1100" dirty="0">
                <a:solidFill>
                  <a:srgbClr val="FFC65D"/>
                </a:solidFill>
                <a:latin typeface="Courier"/>
                <a:cs typeface="Courier"/>
              </a:rPr>
              <a:t>      shape: {</a:t>
            </a:r>
          </a:p>
          <a:p>
            <a:r>
              <a:rPr lang="en-US" sz="1100" dirty="0">
                <a:solidFill>
                  <a:srgbClr val="FFC65D"/>
                </a:solidFill>
                <a:latin typeface="Courier"/>
                <a:cs typeface="Courier"/>
              </a:rPr>
              <a:t>        type: "union",</a:t>
            </a:r>
          </a:p>
          <a:p>
            <a:r>
              <a:rPr lang="en-US" sz="1100" dirty="0">
                <a:solidFill>
                  <a:srgbClr val="FFC65D"/>
                </a:solidFill>
                <a:latin typeface="Courier"/>
                <a:cs typeface="Courier"/>
              </a:rPr>
              <a:t>        shapes: [</a:t>
            </a:r>
          </a:p>
          <a:p>
            <a:r>
              <a:rPr lang="en-US" sz="1100" dirty="0">
                <a:solidFill>
                  <a:srgbClr val="FFC65D"/>
                </a:solidFill>
                <a:latin typeface="Courier"/>
                <a:cs typeface="Courier"/>
              </a:rPr>
              <a:t>          {type: "buffer", </a:t>
            </a:r>
          </a:p>
          <a:p>
            <a:r>
              <a:rPr lang="en-US" sz="1100" dirty="0">
                <a:solidFill>
                  <a:srgbClr val="FFC65D"/>
                </a:solidFill>
                <a:latin typeface="Courier"/>
                <a:cs typeface="Courier"/>
              </a:rPr>
              <a:t>           max_distance: "6mi", </a:t>
            </a:r>
          </a:p>
          <a:p>
            <a:r>
              <a:rPr lang="en-US" sz="1100" dirty="0">
                <a:solidFill>
                  <a:srgbClr val="FFC65D"/>
                </a:solidFill>
                <a:latin typeface="Courier"/>
                <a:cs typeface="Courier"/>
              </a:rPr>
              <a:t>           shape: {value: "</a:t>
            </a:r>
            <a:r>
              <a:rPr lang="en-US" sz="1100" dirty="0" smtClean="0">
                <a:solidFill>
                  <a:srgbClr val="FFC65D"/>
                </a:solidFill>
                <a:latin typeface="Courier"/>
                <a:cs typeface="Courier"/>
              </a:rPr>
              <a:t>POIN</a:t>
            </a:r>
            <a:r>
              <a:rPr lang="is-IS" sz="1100" dirty="0" smtClean="0">
                <a:solidFill>
                  <a:srgbClr val="FFC65D"/>
                </a:solidFill>
                <a:latin typeface="Courier"/>
                <a:cs typeface="Courier"/>
              </a:rPr>
              <a:t>T(…</a:t>
            </a:r>
            <a:r>
              <a:rPr lang="en-US" sz="1100" dirty="0" smtClean="0">
                <a:solidFill>
                  <a:srgbClr val="FFC65D"/>
                </a:solidFill>
                <a:latin typeface="Courier"/>
                <a:cs typeface="Courier"/>
              </a:rPr>
              <a:t>)"}},</a:t>
            </a:r>
            <a:endParaRPr lang="en-US" sz="1100" dirty="0">
              <a:solidFill>
                <a:srgbClr val="FFC65D"/>
              </a:solidFill>
              <a:latin typeface="Courier"/>
              <a:cs typeface="Courier"/>
            </a:endParaRPr>
          </a:p>
          <a:p>
            <a:r>
              <a:rPr lang="en-US" sz="1100" dirty="0">
                <a:solidFill>
                  <a:srgbClr val="FFC65D"/>
                </a:solidFill>
                <a:latin typeface="Courier"/>
                <a:cs typeface="Courier"/>
              </a:rPr>
              <a:t>          {type: "buffer", </a:t>
            </a:r>
          </a:p>
          <a:p>
            <a:r>
              <a:rPr lang="en-US" sz="1100" dirty="0">
                <a:solidFill>
                  <a:srgbClr val="FFC65D"/>
                </a:solidFill>
                <a:latin typeface="Courier"/>
                <a:cs typeface="Courier"/>
              </a:rPr>
              <a:t>           max_distance: "3mi", </a:t>
            </a:r>
          </a:p>
          <a:p>
            <a:r>
              <a:rPr lang="en-US" sz="1100" dirty="0">
                <a:solidFill>
                  <a:srgbClr val="FFC65D"/>
                </a:solidFill>
                <a:latin typeface="Courier"/>
                <a:cs typeface="Courier"/>
              </a:rPr>
              <a:t>           shape: {value: "POINT</a:t>
            </a:r>
            <a:r>
              <a:rPr lang="en-US" sz="1100" dirty="0" smtClean="0">
                <a:solidFill>
                  <a:srgbClr val="FFC65D"/>
                </a:solidFill>
                <a:latin typeface="Courier"/>
                <a:cs typeface="Courier"/>
              </a:rPr>
              <a:t>(</a:t>
            </a:r>
            <a:r>
              <a:rPr lang="is-IS" sz="1100" dirty="0">
                <a:solidFill>
                  <a:srgbClr val="FFC65D"/>
                </a:solidFill>
                <a:latin typeface="Courier"/>
                <a:cs typeface="Courier"/>
              </a:rPr>
              <a:t>…</a:t>
            </a:r>
            <a:r>
              <a:rPr lang="en-US" sz="1100" dirty="0" smtClean="0">
                <a:solidFill>
                  <a:srgbClr val="FFC65D"/>
                </a:solidFill>
                <a:latin typeface="Courier"/>
                <a:cs typeface="Courier"/>
              </a:rPr>
              <a:t>)"}}</a:t>
            </a:r>
            <a:endParaRPr lang="en-US" sz="1100" dirty="0">
              <a:solidFill>
                <a:srgbClr val="FFC65D"/>
              </a:solidFill>
              <a:latin typeface="Courier"/>
              <a:cs typeface="Courier"/>
            </a:endParaRPr>
          </a:p>
          <a:p>
            <a:r>
              <a:rPr lang="en-US" sz="1100" dirty="0">
                <a:solidFill>
                  <a:srgbClr val="FFC65D"/>
                </a:solidFill>
                <a:latin typeface="Courier"/>
                <a:cs typeface="Courier"/>
              </a:rPr>
              <a:t>        </a:t>
            </a:r>
            <a:r>
              <a:rPr lang="en-US" sz="1100" dirty="0" smtClean="0">
                <a:solidFill>
                  <a:srgbClr val="FFC65D"/>
                </a:solidFill>
                <a:latin typeface="Courier"/>
                <a:cs typeface="Courier"/>
              </a:rPr>
              <a:t>]},</a:t>
            </a:r>
            <a:endParaRPr lang="en-US" sz="1100" dirty="0">
              <a:solidFill>
                <a:srgbClr val="FFC65D"/>
              </a:solidFill>
              <a:latin typeface="Courier"/>
              <a:cs typeface="Courier"/>
            </a:endParaRPr>
          </a:p>
          <a:p>
            <a:r>
              <a:rPr lang="en-US" sz="1100" dirty="0">
                <a:solidFill>
                  <a:srgbClr val="FFC65D"/>
                </a:solidFill>
                <a:latin typeface="Courier"/>
                <a:cs typeface="Courier"/>
              </a:rPr>
              <a:t>      ...</a:t>
            </a:r>
          </a:p>
          <a:p>
            <a:r>
              <a:rPr lang="en-US" sz="1100" dirty="0">
                <a:solidFill>
                  <a:srgbClr val="FFC65D"/>
                </a:solidFill>
                <a:latin typeface="Courier"/>
                <a:cs typeface="Courier"/>
              </a:rPr>
              <a:t>    ]</a:t>
            </a:r>
          </a:p>
          <a:p>
            <a:r>
              <a:rPr lang="en-US" sz="1100" dirty="0">
                <a:solidFill>
                  <a:srgbClr val="FFC65D"/>
                </a:solidFill>
                <a:latin typeface="Courier"/>
                <a:cs typeface="Courier"/>
              </a:rPr>
              <a:t>  }</a:t>
            </a:r>
          </a:p>
          <a:p>
            <a:r>
              <a:rPr lang="en-US" sz="1100" dirty="0">
                <a:solidFill>
                  <a:srgbClr val="FFC65D"/>
                </a:solidFill>
                <a:latin typeface="Courier"/>
                <a:cs typeface="Courier"/>
              </a:rPr>
              <a:t>}}</a:t>
            </a:r>
            <a:r>
              <a:rPr lang="en-US" sz="1100" dirty="0" smtClean="0">
                <a:solidFill>
                  <a:schemeClr val="bg1">
                    <a:lumMod val="95000"/>
                  </a:schemeClr>
                </a:solidFill>
                <a:latin typeface="Courier"/>
                <a:cs typeface="Courier"/>
              </a:rPr>
              <a:t>';</a:t>
            </a:r>
            <a:endParaRPr lang="en-US" sz="1100" dirty="0">
              <a:solidFill>
                <a:schemeClr val="bg1">
                  <a:lumMod val="95000"/>
                </a:schemeClr>
              </a:solidFill>
              <a:latin typeface="Courier"/>
              <a:cs typeface="Courier"/>
            </a:endParaRPr>
          </a:p>
        </p:txBody>
      </p:sp>
      <p:sp>
        <p:nvSpPr>
          <p:cNvPr id="9" name="Title 1"/>
          <p:cNvSpPr>
            <a:spLocks noGrp="1"/>
          </p:cNvSpPr>
          <p:nvPr>
            <p:ph type="title"/>
          </p:nvPr>
        </p:nvSpPr>
        <p:spPr>
          <a:xfrm>
            <a:off x="457200" y="205979"/>
            <a:ext cx="8229600" cy="857250"/>
          </a:xfrm>
        </p:spPr>
        <p:txBody>
          <a:bodyPr>
            <a:normAutofit/>
          </a:bodyPr>
          <a:lstStyle/>
          <a:p>
            <a:r>
              <a:rPr lang="en-US" dirty="0"/>
              <a:t>Use cases: </a:t>
            </a:r>
            <a:r>
              <a:rPr lang="en-US" sz="2000" dirty="0" smtClean="0">
                <a:solidFill>
                  <a:srgbClr val="E79100"/>
                </a:solidFill>
              </a:rPr>
              <a:t>Blocks affected by a moving hurricane</a:t>
            </a:r>
            <a:endParaRPr lang="en-US" dirty="0">
              <a:solidFill>
                <a:srgbClr val="E7910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69200" y="1072799"/>
            <a:ext cx="3241843" cy="3816000"/>
          </a:xfrm>
          <a:prstGeom prst="rect">
            <a:avLst/>
          </a:prstGeom>
        </p:spPr>
      </p:pic>
    </p:spTree>
    <p:extLst>
      <p:ext uri="{BB962C8B-B14F-4D97-AF65-F5344CB8AC3E}">
        <p14:creationId xmlns:p14="http://schemas.microsoft.com/office/powerpoint/2010/main" val="91946212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b="1" dirty="0" smtClean="0"/>
              <a:t>Conclusions</a:t>
            </a:r>
            <a:endParaRPr lang="en-US" b="1" dirty="0"/>
          </a:p>
        </p:txBody>
      </p:sp>
    </p:spTree>
    <p:extLst>
      <p:ext uri="{BB962C8B-B14F-4D97-AF65-F5344CB8AC3E}">
        <p14:creationId xmlns:p14="http://schemas.microsoft.com/office/powerpoint/2010/main" val="77487750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Arial"/>
                <a:cs typeface="Arial"/>
              </a:rPr>
              <a:t>Conclusions</a:t>
            </a:r>
          </a:p>
        </p:txBody>
      </p:sp>
      <p:sp>
        <p:nvSpPr>
          <p:cNvPr id="36" name="Shape 480"/>
          <p:cNvSpPr/>
          <p:nvPr/>
        </p:nvSpPr>
        <p:spPr>
          <a:xfrm>
            <a:off x="595912" y="1191792"/>
            <a:ext cx="7405088" cy="3284958"/>
          </a:xfrm>
          <a:prstGeom prst="rect">
            <a:avLst/>
          </a:prstGeom>
          <a:noFill/>
          <a:ln>
            <a:noFill/>
          </a:ln>
        </p:spPr>
        <p:txBody>
          <a:bodyPr lIns="68569" tIns="34275" rIns="68569" bIns="34275" anchor="t" anchorCtr="0">
            <a:noAutofit/>
          </a:bodyPr>
          <a:lstStyle/>
          <a:p>
            <a:pPr marL="257168" indent="-257168">
              <a:lnSpc>
                <a:spcPct val="120000"/>
              </a:lnSpc>
              <a:spcAft>
                <a:spcPts val="600"/>
              </a:spcAft>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New pluggable geospatial features in Cassandra</a:t>
            </a:r>
          </a:p>
          <a:p>
            <a:pPr marL="742931" lvl="1" indent="-285743">
              <a:lnSpc>
                <a:spcPct val="120000"/>
              </a:lnSpc>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Complex polygon search</a:t>
            </a:r>
          </a:p>
          <a:p>
            <a:pPr marL="742931" lvl="1" indent="-285743">
              <a:lnSpc>
                <a:spcPct val="120000"/>
              </a:lnSpc>
              <a:spcAft>
                <a:spcPts val="600"/>
              </a:spcAft>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Geometrical transformations API</a:t>
            </a:r>
          </a:p>
          <a:p>
            <a:pPr marL="257168" indent="-257168">
              <a:lnSpc>
                <a:spcPct val="120000"/>
              </a:lnSpc>
              <a:spcAft>
                <a:spcPts val="600"/>
              </a:spcAft>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Can be combined with other search predicates</a:t>
            </a:r>
          </a:p>
          <a:p>
            <a:pPr marL="257168" indent="-257168">
              <a:lnSpc>
                <a:spcPct val="120000"/>
              </a:lnSpc>
              <a:spcAft>
                <a:spcPts val="600"/>
              </a:spcAft>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Compatible with MapReduce frameworks</a:t>
            </a:r>
          </a:p>
          <a:p>
            <a:pPr marL="257168" indent="-257168">
              <a:lnSpc>
                <a:spcPct val="120000"/>
              </a:lnSpc>
              <a:spcAft>
                <a:spcPts val="600"/>
              </a:spcAft>
              <a:buClr>
                <a:srgbClr val="AC5112"/>
              </a:buClr>
              <a:buSzPct val="80000"/>
              <a:buFont typeface="Arial" panose="020B0604020202020204" pitchFamily="34" charset="0"/>
              <a:buChar char="•"/>
            </a:pPr>
            <a:r>
              <a:rPr lang="en-GB" sz="1600" dirty="0">
                <a:solidFill>
                  <a:srgbClr val="3F3F3F"/>
                </a:solidFill>
                <a:latin typeface="+mj-lt"/>
                <a:ea typeface="Open Sans" panose="020B0606030504020204" pitchFamily="34" charset="0"/>
                <a:cs typeface="Open Sans" panose="020B0606030504020204" pitchFamily="34" charset="0"/>
                <a:sym typeface="Calibri"/>
              </a:rPr>
              <a:t>Preserves Cassandra's functionality</a:t>
            </a: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sp>
        <p:nvSpPr>
          <p:cNvPr id="5" name="TextBox 4"/>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34/40</a:t>
            </a:r>
            <a:endParaRPr lang="en-US" sz="1200" dirty="0">
              <a:solidFill>
                <a:schemeClr val="bg1">
                  <a:lumMod val="50000"/>
                </a:schemeClr>
              </a:solidFill>
            </a:endParaRPr>
          </a:p>
        </p:txBody>
      </p:sp>
    </p:spTree>
    <p:extLst>
      <p:ext uri="{BB962C8B-B14F-4D97-AF65-F5344CB8AC3E}">
        <p14:creationId xmlns:p14="http://schemas.microsoft.com/office/powerpoint/2010/main" val="14556612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It's open source</a:t>
            </a:r>
          </a:p>
        </p:txBody>
      </p:sp>
      <p:sp>
        <p:nvSpPr>
          <p:cNvPr id="7" name="Shape 480"/>
          <p:cNvSpPr/>
          <p:nvPr/>
        </p:nvSpPr>
        <p:spPr>
          <a:xfrm>
            <a:off x="1258856" y="2714505"/>
            <a:ext cx="6626289" cy="459430"/>
          </a:xfrm>
          <a:prstGeom prst="rect">
            <a:avLst/>
          </a:prstGeom>
          <a:noFill/>
          <a:ln>
            <a:noFill/>
          </a:ln>
        </p:spPr>
        <p:txBody>
          <a:bodyPr lIns="68569" tIns="34275" rIns="68569" bIns="34275" anchor="t" anchorCtr="0">
            <a:noAutofit/>
          </a:bodyPr>
          <a:lstStyle/>
          <a:p>
            <a:pPr algn="ctr">
              <a:spcAft>
                <a:spcPts val="450"/>
              </a:spcAft>
              <a:buSzPct val="25000"/>
            </a:pPr>
            <a:r>
              <a:rPr lang="en-US" sz="135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Calibri"/>
                <a:hlinkClick r:id="rId3"/>
              </a:rPr>
              <a:t>github.com/stratio/cassandra-lucene-index</a:t>
            </a:r>
            <a:endParaRPr lang="en-US" sz="135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Calibri"/>
            </a:endParaRPr>
          </a:p>
          <a:p>
            <a:pPr algn="ctr">
              <a:spcAft>
                <a:spcPts val="450"/>
              </a:spcAft>
              <a:buSzPct val="25000"/>
            </a:pPr>
            <a:endParaRPr lang="en-US" sz="135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Calibri"/>
            </a:endParaRPr>
          </a:p>
          <a:p>
            <a:pPr algn="ctr">
              <a:spcAft>
                <a:spcPts val="450"/>
              </a:spcAft>
              <a:buSzPct val="25000"/>
            </a:pPr>
            <a:endParaRPr lang="en-US" sz="135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Calibri"/>
            </a:endParaRPr>
          </a:p>
          <a:p>
            <a:pPr algn="ctr">
              <a:spcAft>
                <a:spcPts val="450"/>
              </a:spcAft>
              <a:buSzPct val="25000"/>
            </a:pPr>
            <a:endParaRPr lang="en-US" sz="1350" dirty="0">
              <a:solidFill>
                <a:schemeClr val="dk1"/>
              </a:solidFill>
              <a:latin typeface="Open Sans Light" panose="020B0306030504020204" pitchFamily="34" charset="0"/>
              <a:ea typeface="Open Sans Light" panose="020B0306030504020204" pitchFamily="34" charset="0"/>
              <a:cs typeface="Open Sans Light" panose="020B0306030504020204" pitchFamily="34" charset="0"/>
              <a:sym typeface="Calibri"/>
            </a:endParaRPr>
          </a:p>
        </p:txBody>
      </p:sp>
      <p:pic>
        <p:nvPicPr>
          <p:cNvPr id="8" name="Imagen 2"/>
          <p:cNvPicPr>
            <a:picLocks noChangeAspect="1"/>
          </p:cNvPicPr>
          <p:nvPr/>
        </p:nvPicPr>
        <p:blipFill>
          <a:blip r:embed="rId4"/>
          <a:stretch>
            <a:fillRect/>
          </a:stretch>
        </p:blipFill>
        <p:spPr>
          <a:xfrm>
            <a:off x="3909625" y="1230797"/>
            <a:ext cx="1114445" cy="1114445"/>
          </a:xfrm>
          <a:prstGeom prst="rect">
            <a:avLst/>
          </a:prstGeom>
        </p:spPr>
      </p:pic>
      <p:sp>
        <p:nvSpPr>
          <p:cNvPr id="9" name="Shape 480"/>
          <p:cNvSpPr/>
          <p:nvPr/>
        </p:nvSpPr>
        <p:spPr>
          <a:xfrm>
            <a:off x="2303637" y="3088227"/>
            <a:ext cx="5087764" cy="684301"/>
          </a:xfrm>
          <a:prstGeom prst="rect">
            <a:avLst/>
          </a:prstGeom>
          <a:noFill/>
          <a:ln>
            <a:noFill/>
          </a:ln>
        </p:spPr>
        <p:txBody>
          <a:bodyPr lIns="68569" tIns="34275" rIns="68569" bIns="34275" anchor="t" anchorCtr="0">
            <a:noAutofit/>
          </a:bodyPr>
          <a:lstStyle/>
          <a:p>
            <a:pPr marL="257168" indent="-179996">
              <a:lnSpc>
                <a:spcPts val="2800"/>
              </a:lnSpc>
              <a:buClr>
                <a:srgbClr val="CA5F14"/>
              </a:buClr>
              <a:buSzPct val="80000"/>
              <a:buFont typeface="Arial" panose="020B0604020202020204" pitchFamily="34" charset="0"/>
              <a:buChar char="•"/>
            </a:pPr>
            <a:r>
              <a:rPr lang="en-US" sz="1600" dirty="0">
                <a:solidFill>
                  <a:srgbClr val="3F3F3F"/>
                </a:solidFill>
                <a:latin typeface="+mj-lt"/>
                <a:ea typeface="Open Sans Semibold" panose="020B0706030804020204" pitchFamily="34" charset="0"/>
                <a:cs typeface="Open Sans Semibold" panose="020B0706030804020204" pitchFamily="34" charset="0"/>
                <a:sym typeface="Calibri"/>
              </a:rPr>
              <a:t> Published as plugin for Apache Cassandra</a:t>
            </a:r>
          </a:p>
          <a:p>
            <a:pPr marL="257168" indent="-179996">
              <a:lnSpc>
                <a:spcPts val="2800"/>
              </a:lnSpc>
              <a:buClr>
                <a:srgbClr val="CA5F14"/>
              </a:buClr>
              <a:buSzPct val="80000"/>
              <a:buFont typeface="Arial" panose="020B0604020202020204" pitchFamily="34" charset="0"/>
              <a:buChar char="•"/>
            </a:pPr>
            <a:r>
              <a:rPr lang="en-US" sz="1600" dirty="0">
                <a:solidFill>
                  <a:srgbClr val="3F3F3F"/>
                </a:solidFill>
                <a:latin typeface="+mj-lt"/>
                <a:ea typeface="Open Sans Semibold" panose="020B0706030804020204" pitchFamily="34" charset="0"/>
                <a:cs typeface="Open Sans Semibold" panose="020B0706030804020204" pitchFamily="34" charset="0"/>
                <a:sym typeface="Calibri"/>
              </a:rPr>
              <a:t> Apache License Version 2.0</a:t>
            </a:r>
          </a:p>
        </p:txBody>
      </p:sp>
      <p:sp>
        <p:nvSpPr>
          <p:cNvPr id="11" name="TextBox 10"/>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35/40</a:t>
            </a:r>
            <a:endParaRPr lang="en-US" sz="1200" dirty="0">
              <a:solidFill>
                <a:schemeClr val="bg1">
                  <a:lumMod val="50000"/>
                </a:schemeClr>
              </a:solidFill>
            </a:endParaRPr>
          </a:p>
        </p:txBody>
      </p:sp>
    </p:spTree>
    <p:extLst>
      <p:ext uri="{BB962C8B-B14F-4D97-AF65-F5344CB8AC3E}">
        <p14:creationId xmlns:p14="http://schemas.microsoft.com/office/powerpoint/2010/main" val="944425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up)">
                                      <p:cBhvr>
                                        <p:cTn id="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n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0" name="Rectángulo 19"/>
          <p:cNvSpPr/>
          <p:nvPr/>
        </p:nvSpPr>
        <p:spPr>
          <a:xfrm flipV="1">
            <a:off x="693399" y="1137420"/>
            <a:ext cx="2269775" cy="44606"/>
          </a:xfrm>
          <a:prstGeom prst="rect">
            <a:avLst/>
          </a:prstGeom>
          <a:solidFill>
            <a:srgbClr val="F2B1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b="1">
              <a:latin typeface="Trebuchet MS" panose="020B0603020202020204" pitchFamily="34" charset="0"/>
            </a:endParaRPr>
          </a:p>
        </p:txBody>
      </p:sp>
      <p:sp>
        <p:nvSpPr>
          <p:cNvPr id="21" name="Título 1"/>
          <p:cNvSpPr txBox="1">
            <a:spLocks/>
          </p:cNvSpPr>
          <p:nvPr/>
        </p:nvSpPr>
        <p:spPr>
          <a:xfrm>
            <a:off x="628650" y="516162"/>
            <a:ext cx="3166110" cy="538866"/>
          </a:xfrm>
          <a:prstGeom prst="rect">
            <a:avLst/>
          </a:prstGeom>
        </p:spPr>
        <p:txBody>
          <a:bodyPr anchor="b"/>
          <a:lstStyle>
            <a:lvl1pPr algn="l" defTabSz="914400" rtl="0" eaLnBrk="1" latinLnBrk="0" hangingPunct="1">
              <a:lnSpc>
                <a:spcPct val="90000"/>
              </a:lnSpc>
              <a:spcBef>
                <a:spcPct val="0"/>
              </a:spcBef>
              <a:buNone/>
              <a:defRPr sz="4000" b="1" kern="1200" baseline="0">
                <a:solidFill>
                  <a:schemeClr val="tx1"/>
                </a:solidFill>
                <a:latin typeface="Trebuchet MS" panose="020B0603020202020204" pitchFamily="34" charset="0"/>
                <a:ea typeface="+mj-ea"/>
                <a:cs typeface="+mj-cs"/>
              </a:defRPr>
            </a:lvl1pPr>
          </a:lstStyle>
          <a:p>
            <a:r>
              <a:rPr lang="es-ES" sz="3000"/>
              <a:t>THANK YOU</a:t>
            </a:r>
            <a:endParaRPr lang="es-ES" sz="3000" dirty="0"/>
          </a:p>
        </p:txBody>
      </p:sp>
      <p:sp>
        <p:nvSpPr>
          <p:cNvPr id="22" name="Subtítulo 2"/>
          <p:cNvSpPr txBox="1">
            <a:spLocks/>
          </p:cNvSpPr>
          <p:nvPr/>
        </p:nvSpPr>
        <p:spPr>
          <a:xfrm>
            <a:off x="1496612" y="1837675"/>
            <a:ext cx="1460897" cy="211757"/>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a:t>UNITED STATES</a:t>
            </a:r>
            <a:endParaRPr lang="es-ES" sz="1200" dirty="0"/>
          </a:p>
        </p:txBody>
      </p:sp>
      <p:sp>
        <p:nvSpPr>
          <p:cNvPr id="23" name="Marcador de texto 3"/>
          <p:cNvSpPr txBox="1">
            <a:spLocks/>
          </p:cNvSpPr>
          <p:nvPr/>
        </p:nvSpPr>
        <p:spPr>
          <a:xfrm>
            <a:off x="1497803" y="2110972"/>
            <a:ext cx="1460360" cy="229385"/>
          </a:xfrm>
          <a:prstGeom prst="rect">
            <a:avLst/>
          </a:prstGeom>
        </p:spPr>
        <p:txBody>
          <a:bodyPr/>
          <a:lstStyle>
            <a:lvl1pPr marL="0" indent="0" algn="l" defTabSz="914400" rtl="0" eaLnBrk="1" latinLnBrk="0" hangingPunct="1">
              <a:lnSpc>
                <a:spcPct val="50000"/>
              </a:lnSpc>
              <a:spcBef>
                <a:spcPts val="1000"/>
              </a:spcBef>
              <a:buFont typeface="Arial" panose="020B0604020202020204" pitchFamily="34" charset="0"/>
              <a:buNone/>
              <a:defRPr sz="1400" kern="1200">
                <a:solidFill>
                  <a:schemeClr val="tx1">
                    <a:lumMod val="60000"/>
                    <a:lumOff val="40000"/>
                  </a:schemeClr>
                </a:solidFill>
                <a:latin typeface="Calibri" panose="020F050202020403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050"/>
              <a:t>Tel: (+1) 408 5998830</a:t>
            </a:r>
            <a:endParaRPr lang="es-ES" sz="1050" dirty="0"/>
          </a:p>
        </p:txBody>
      </p:sp>
      <p:sp>
        <p:nvSpPr>
          <p:cNvPr id="24" name="Subtítulo 2"/>
          <p:cNvSpPr txBox="1">
            <a:spLocks/>
          </p:cNvSpPr>
          <p:nvPr/>
        </p:nvSpPr>
        <p:spPr>
          <a:xfrm>
            <a:off x="2947923" y="1837674"/>
            <a:ext cx="1664494" cy="2592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dirty="0"/>
              <a:t>EUROPE</a:t>
            </a:r>
          </a:p>
        </p:txBody>
      </p:sp>
      <p:sp>
        <p:nvSpPr>
          <p:cNvPr id="25" name="Marcador de texto 3"/>
          <p:cNvSpPr txBox="1">
            <a:spLocks/>
          </p:cNvSpPr>
          <p:nvPr/>
        </p:nvSpPr>
        <p:spPr>
          <a:xfrm>
            <a:off x="2949113" y="2110973"/>
            <a:ext cx="1663882" cy="187332"/>
          </a:xfrm>
          <a:prstGeom prst="rect">
            <a:avLst/>
          </a:prstGeom>
        </p:spPr>
        <p:txBody>
          <a:bodyPr/>
          <a:lstStyle>
            <a:lvl1pPr marL="0" indent="0" algn="l" defTabSz="914400" rtl="0" eaLnBrk="1" latinLnBrk="0" hangingPunct="1">
              <a:lnSpc>
                <a:spcPct val="50000"/>
              </a:lnSpc>
              <a:spcBef>
                <a:spcPts val="1000"/>
              </a:spcBef>
              <a:buFont typeface="Arial" panose="020B0604020202020204" pitchFamily="34" charset="0"/>
              <a:buNone/>
              <a:defRPr sz="1400" kern="1200">
                <a:solidFill>
                  <a:schemeClr val="tx1">
                    <a:lumMod val="60000"/>
                    <a:lumOff val="40000"/>
                  </a:schemeClr>
                </a:solidFill>
                <a:latin typeface="Calibri" panose="020F0502020204030204"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s-ES" sz="1050"/>
              <a:t>Tel: (+34) 91 828 64 73</a:t>
            </a:r>
            <a:endParaRPr lang="es-ES" sz="1050" dirty="0"/>
          </a:p>
        </p:txBody>
      </p:sp>
      <p:sp>
        <p:nvSpPr>
          <p:cNvPr id="26" name="Subtítulo 2"/>
          <p:cNvSpPr txBox="1">
            <a:spLocks/>
          </p:cNvSpPr>
          <p:nvPr/>
        </p:nvSpPr>
        <p:spPr>
          <a:xfrm>
            <a:off x="1496612" y="2899918"/>
            <a:ext cx="1664494" cy="2592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dirty="0"/>
              <a:t>contact@stratio.com</a:t>
            </a:r>
          </a:p>
        </p:txBody>
      </p:sp>
      <p:sp>
        <p:nvSpPr>
          <p:cNvPr id="27" name="Subtítulo 2"/>
          <p:cNvSpPr txBox="1">
            <a:spLocks/>
          </p:cNvSpPr>
          <p:nvPr/>
        </p:nvSpPr>
        <p:spPr>
          <a:xfrm>
            <a:off x="1496612" y="3955064"/>
            <a:ext cx="1664494" cy="259294"/>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1600" b="1" kern="1200">
                <a:solidFill>
                  <a:schemeClr val="tx1"/>
                </a:solidFill>
                <a:latin typeface="Trebuchet MS" panose="020B0603020202020204" pitchFamily="34" charset="0"/>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s-ES" sz="1200" dirty="0"/>
              <a:t>www.stratio.com</a:t>
            </a:r>
          </a:p>
        </p:txBody>
      </p:sp>
      <p:sp>
        <p:nvSpPr>
          <p:cNvPr id="28" name="Elipse 27"/>
          <p:cNvSpPr/>
          <p:nvPr/>
        </p:nvSpPr>
        <p:spPr>
          <a:xfrm>
            <a:off x="689015" y="3725461"/>
            <a:ext cx="668006" cy="6680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29" name="Elipse 28"/>
          <p:cNvSpPr/>
          <p:nvPr/>
        </p:nvSpPr>
        <p:spPr>
          <a:xfrm>
            <a:off x="689015" y="2704204"/>
            <a:ext cx="668006" cy="6680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sp>
        <p:nvSpPr>
          <p:cNvPr id="30" name="Elipse 29"/>
          <p:cNvSpPr/>
          <p:nvPr/>
        </p:nvSpPr>
        <p:spPr>
          <a:xfrm>
            <a:off x="689015" y="1743586"/>
            <a:ext cx="668006" cy="66800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sz="1013"/>
          </a:p>
        </p:txBody>
      </p:sp>
      <p:pic>
        <p:nvPicPr>
          <p:cNvPr id="31" name="Imagen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459" y="1757361"/>
            <a:ext cx="718283" cy="718283"/>
          </a:xfrm>
          <a:prstGeom prst="rect">
            <a:avLst/>
          </a:prstGeom>
        </p:spPr>
      </p:pic>
      <p:pic>
        <p:nvPicPr>
          <p:cNvPr id="32" name="Imagen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9683" y="2741115"/>
            <a:ext cx="593623" cy="593623"/>
          </a:xfrm>
          <a:prstGeom prst="rect">
            <a:avLst/>
          </a:prstGeom>
        </p:spPr>
      </p:pic>
      <p:pic>
        <p:nvPicPr>
          <p:cNvPr id="33" name="Imagen 3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356" y="3756620"/>
            <a:ext cx="593623" cy="593623"/>
          </a:xfrm>
          <a:prstGeom prst="rect">
            <a:avLst/>
          </a:prstGeom>
        </p:spPr>
      </p:pic>
    </p:spTree>
    <p:extLst>
      <p:ext uri="{BB962C8B-B14F-4D97-AF65-F5344CB8AC3E}">
        <p14:creationId xmlns:p14="http://schemas.microsoft.com/office/powerpoint/2010/main" val="5089172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389307" y="1733550"/>
            <a:ext cx="8382000" cy="857250"/>
          </a:xfrm>
        </p:spPr>
        <p:txBody>
          <a:bodyPr>
            <a:normAutofit/>
          </a:bodyPr>
          <a:lstStyle/>
          <a:p>
            <a:r>
              <a:rPr lang="en-US" sz="2400" b="1" dirty="0"/>
              <a:t>Lucene-based Cassandra secondary indexes</a:t>
            </a:r>
          </a:p>
        </p:txBody>
      </p:sp>
    </p:spTree>
    <p:extLst>
      <p:ext uri="{BB962C8B-B14F-4D97-AF65-F5344CB8AC3E}">
        <p14:creationId xmlns:p14="http://schemas.microsoft.com/office/powerpoint/2010/main" val="30856158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latin typeface="Arial"/>
                <a:cs typeface="Arial"/>
              </a:rPr>
              <a:t>Apache Lucene</a:t>
            </a:r>
          </a:p>
        </p:txBody>
      </p:sp>
      <p:sp>
        <p:nvSpPr>
          <p:cNvPr id="36" name="Shape 480"/>
          <p:cNvSpPr/>
          <p:nvPr/>
        </p:nvSpPr>
        <p:spPr>
          <a:xfrm>
            <a:off x="595912" y="1191600"/>
            <a:ext cx="8014688" cy="2751558"/>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General purpose search library</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Created by Doug Cutting in 1999</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Core of popular search engines:</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Apache Nutch, Compass, Apache Solr, ElasticSearch</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Tons of features:</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Full-text search, inequalities, sorting, geospatial, aggregations</a:t>
            </a:r>
            <a:r>
              <a:rPr lang="is-IS" sz="1600" dirty="0">
                <a:solidFill>
                  <a:srgbClr val="3F3F3F"/>
                </a:solidFill>
                <a:latin typeface="+mj-lt"/>
                <a:ea typeface="Open Sans" panose="020B0606030504020204" pitchFamily="34" charset="0"/>
                <a:cs typeface="Open Sans" panose="020B0606030504020204" pitchFamily="34" charset="0"/>
                <a:sym typeface="Calibri"/>
              </a:rPr>
              <a:t>…</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Rich implementation:</a:t>
            </a:r>
          </a:p>
          <a:p>
            <a:pPr marL="742931" lvl="1" indent="-285743">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Multiple index structures, smart query planning, cool merge policy</a:t>
            </a:r>
            <a:r>
              <a:rPr lang="is-IS" sz="1600" dirty="0">
                <a:solidFill>
                  <a:srgbClr val="3F3F3F"/>
                </a:solidFill>
                <a:latin typeface="+mj-lt"/>
                <a:ea typeface="Open Sans" panose="020B0606030504020204" pitchFamily="34" charset="0"/>
                <a:cs typeface="Open Sans" panose="020B0606030504020204" pitchFamily="34" charset="0"/>
                <a:sym typeface="Calibri"/>
              </a:rPr>
              <a:t>…</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p:txBody>
      </p:sp>
      <p:sp>
        <p:nvSpPr>
          <p:cNvPr id="8" name="TextBox 7"/>
          <p:cNvSpPr txBox="1"/>
          <p:nvPr/>
        </p:nvSpPr>
        <p:spPr>
          <a:xfrm>
            <a:off x="532800" y="4777200"/>
            <a:ext cx="656167" cy="276999"/>
          </a:xfrm>
          <a:prstGeom prst="rect">
            <a:avLst/>
          </a:prstGeom>
          <a:noFill/>
        </p:spPr>
        <p:txBody>
          <a:bodyPr wrap="square" lIns="0" rtlCol="0">
            <a:spAutoFit/>
          </a:bodyPr>
          <a:lstStyle/>
          <a:p>
            <a:r>
              <a:rPr lang="en-US" sz="1200" dirty="0">
                <a:solidFill>
                  <a:schemeClr val="bg1">
                    <a:lumMod val="50000"/>
                  </a:schemeClr>
                </a:solidFill>
              </a:rPr>
              <a:t>5</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21165345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t>A Lucene-based C* 2i implementation</a:t>
            </a:r>
            <a:endParaRPr lang="en-US" dirty="0">
              <a:latin typeface="Arial"/>
              <a:cs typeface="Arial"/>
            </a:endParaRPr>
          </a:p>
        </p:txBody>
      </p:sp>
      <p:sp>
        <p:nvSpPr>
          <p:cNvPr id="23" name="Shape 480"/>
          <p:cNvSpPr/>
          <p:nvPr/>
        </p:nvSpPr>
        <p:spPr>
          <a:xfrm>
            <a:off x="595913" y="1191600"/>
            <a:ext cx="4304501" cy="1550410"/>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Each node indexes its own data</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Keep P2P architecture</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Distribution managed by C*</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Replication managed by C*</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Just a single pluggable JAR file</a:t>
            </a:r>
            <a:endParaRPr lang="en-US" sz="1600" dirty="0">
              <a:solidFill>
                <a:srgbClr val="00B6E5"/>
              </a:solidFill>
              <a:latin typeface="+mj-lt"/>
              <a:ea typeface="Open Sans Semibold" panose="020B0706030804020204" pitchFamily="34" charset="0"/>
              <a:cs typeface="Open Sans Semibold" panose="020B0706030804020204" pitchFamily="34" charset="0"/>
              <a:sym typeface="Calibri"/>
            </a:endParaRPr>
          </a:p>
        </p:txBody>
      </p:sp>
      <p:grpSp>
        <p:nvGrpSpPr>
          <p:cNvPr id="30" name="Grupo 29"/>
          <p:cNvGrpSpPr/>
          <p:nvPr/>
        </p:nvGrpSpPr>
        <p:grpSpPr>
          <a:xfrm>
            <a:off x="2404558" y="1267200"/>
            <a:ext cx="5672643" cy="3307916"/>
            <a:chOff x="2217691" y="1035712"/>
            <a:chExt cx="5817152" cy="3392184"/>
          </a:xfrm>
        </p:grpSpPr>
        <p:sp>
          <p:nvSpPr>
            <p:cNvPr id="5" name="Rectángulo redondeado 38"/>
            <p:cNvSpPr/>
            <p:nvPr/>
          </p:nvSpPr>
          <p:spPr>
            <a:xfrm>
              <a:off x="2217691" y="3230739"/>
              <a:ext cx="993138" cy="305972"/>
            </a:xfrm>
            <a:prstGeom prst="roundRect">
              <a:avLst>
                <a:gd name="adj" fmla="val 0"/>
              </a:avLst>
            </a:prstGeom>
            <a:no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b="1" dirty="0">
                  <a:solidFill>
                    <a:schemeClr val="tx1">
                      <a:lumMod val="65000"/>
                      <a:lumOff val="35000"/>
                    </a:schemeClr>
                  </a:solidFill>
                  <a:latin typeface="+mj-lt"/>
                  <a:ea typeface="Open Sans" panose="020B0606030504020204" pitchFamily="34" charset="0"/>
                  <a:cs typeface="Open Sans" panose="020B0606030504020204" pitchFamily="34" charset="0"/>
                </a:rPr>
                <a:t>CLIENT</a:t>
              </a:r>
            </a:p>
          </p:txBody>
        </p:sp>
        <p:sp>
          <p:nvSpPr>
            <p:cNvPr id="6" name="Elipse 6"/>
            <p:cNvSpPr/>
            <p:nvPr/>
          </p:nvSpPr>
          <p:spPr>
            <a:xfrm>
              <a:off x="4743419" y="1377917"/>
              <a:ext cx="2717722" cy="2718739"/>
            </a:xfrm>
            <a:prstGeom prst="ellipse">
              <a:avLst/>
            </a:prstGeom>
            <a:noFill/>
            <a:ln w="34925">
              <a:solidFill>
                <a:schemeClr val="tx1">
                  <a:lumMod val="65000"/>
                  <a:lumOff val="3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Rectángulo redondeado 29"/>
            <p:cNvSpPr/>
            <p:nvPr/>
          </p:nvSpPr>
          <p:spPr>
            <a:xfrm>
              <a:off x="6211644" y="2748596"/>
              <a:ext cx="1823199" cy="1676400"/>
            </a:xfrm>
            <a:prstGeom prst="roundRect">
              <a:avLst>
                <a:gd name="adj" fmla="val 3681"/>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ángulo redondeado 1"/>
            <p:cNvSpPr/>
            <p:nvPr/>
          </p:nvSpPr>
          <p:spPr>
            <a:xfrm>
              <a:off x="4038600" y="2742466"/>
              <a:ext cx="1946641" cy="1685430"/>
            </a:xfrm>
            <a:prstGeom prst="roundRect">
              <a:avLst>
                <a:gd name="adj" fmla="val 5658"/>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Rectángulo redondeado 28"/>
            <p:cNvSpPr/>
            <p:nvPr/>
          </p:nvSpPr>
          <p:spPr>
            <a:xfrm>
              <a:off x="5263401" y="1035712"/>
              <a:ext cx="1823199" cy="1478154"/>
            </a:xfrm>
            <a:prstGeom prst="roundRect">
              <a:avLst>
                <a:gd name="adj" fmla="val 6072"/>
              </a:avLst>
            </a:prstGeom>
            <a:solidFill>
              <a:srgbClr val="E0E0E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Elipse 9"/>
            <p:cNvSpPr/>
            <p:nvPr/>
          </p:nvSpPr>
          <p:spPr>
            <a:xfrm>
              <a:off x="5544607" y="1168747"/>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sp>
          <p:nvSpPr>
            <p:cNvPr id="11" name="Elipse 12"/>
            <p:cNvSpPr/>
            <p:nvPr/>
          </p:nvSpPr>
          <p:spPr>
            <a:xfrm>
              <a:off x="6577721" y="2947102"/>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sp>
          <p:nvSpPr>
            <p:cNvPr id="12" name="Elipse 15"/>
            <p:cNvSpPr/>
            <p:nvPr/>
          </p:nvSpPr>
          <p:spPr>
            <a:xfrm>
              <a:off x="4251688" y="2787445"/>
              <a:ext cx="1215000" cy="1215000"/>
            </a:xfrm>
            <a:prstGeom prst="ellipse">
              <a:avLst/>
            </a:prstGeom>
            <a:solidFill>
              <a:srgbClr val="F2B10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00" dirty="0"/>
            </a:p>
          </p:txBody>
        </p:sp>
        <p:sp>
          <p:nvSpPr>
            <p:cNvPr id="13" name="CuadroTexto 16"/>
            <p:cNvSpPr txBox="1"/>
            <p:nvPr/>
          </p:nvSpPr>
          <p:spPr>
            <a:xfrm>
              <a:off x="4368800" y="2934677"/>
              <a:ext cx="964670" cy="1091223"/>
            </a:xfrm>
            <a:prstGeom prst="rect">
              <a:avLst/>
            </a:prstGeom>
            <a:noFill/>
          </p:spPr>
          <p:txBody>
            <a:bodyPr wrap="square" rtlCol="0">
              <a:prstTxWarp prst="textArchUp">
                <a:avLst>
                  <a:gd name="adj" fmla="val 10621911"/>
                </a:avLst>
              </a:prstTxWarp>
              <a:spAutoFit/>
            </a:bodyPr>
            <a:lstStyle/>
            <a:p>
              <a:pPr algn="ctr"/>
              <a:r>
                <a:rPr lang="en-US" sz="1100" b="1" dirty="0">
                  <a:solidFill>
                    <a:schemeClr val="bg1"/>
                  </a:solidFill>
                  <a:latin typeface="+mj-lt"/>
                  <a:ea typeface="Open Sans" panose="020B0606030504020204" pitchFamily="34" charset="0"/>
                  <a:cs typeface="Open Sans" panose="020B0606030504020204" pitchFamily="34" charset="0"/>
                </a:rPr>
                <a:t>custom query handler</a:t>
              </a:r>
            </a:p>
          </p:txBody>
        </p:sp>
        <p:sp>
          <p:nvSpPr>
            <p:cNvPr id="14" name="Elipse 19"/>
            <p:cNvSpPr/>
            <p:nvPr/>
          </p:nvSpPr>
          <p:spPr>
            <a:xfrm>
              <a:off x="4474138" y="3036714"/>
              <a:ext cx="763464" cy="750794"/>
            </a:xfrm>
            <a:prstGeom prst="ellipse">
              <a:avLst/>
            </a:prstGeom>
            <a:solidFill>
              <a:schemeClr val="tx1">
                <a:lumMod val="65000"/>
                <a:lumOff val="3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latin typeface="Open Sans Semibold" panose="020B0706030804020204" pitchFamily="34" charset="0"/>
                  <a:ea typeface="Open Sans Semibold" panose="020B0706030804020204" pitchFamily="34" charset="0"/>
                  <a:cs typeface="Open Sans Semibold" panose="020B0706030804020204" pitchFamily="34" charset="0"/>
                </a:rPr>
                <a:t>C* node</a:t>
              </a:r>
            </a:p>
          </p:txBody>
        </p:sp>
        <p:cxnSp>
          <p:nvCxnSpPr>
            <p:cNvPr id="18" name="Conector recto de flecha 43"/>
            <p:cNvCxnSpPr/>
            <p:nvPr/>
          </p:nvCxnSpPr>
          <p:spPr>
            <a:xfrm>
              <a:off x="6309550" y="1723245"/>
              <a:ext cx="132857" cy="153970"/>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15" name="Rectángulo redondeado 40"/>
            <p:cNvSpPr/>
            <p:nvPr/>
          </p:nvSpPr>
          <p:spPr>
            <a:xfrm>
              <a:off x="6181303" y="1931201"/>
              <a:ext cx="785663" cy="478003"/>
            </a:xfrm>
            <a:prstGeom prst="roundRect">
              <a:avLst>
                <a:gd name="adj" fmla="val 16430"/>
              </a:avLst>
            </a:prstGeom>
            <a:solidFill>
              <a:srgbClr val="CA5F14"/>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sp>
          <p:nvSpPr>
            <p:cNvPr id="16" name="Rectángulo redondeado 41"/>
            <p:cNvSpPr/>
            <p:nvPr/>
          </p:nvSpPr>
          <p:spPr>
            <a:xfrm>
              <a:off x="7116649" y="3844922"/>
              <a:ext cx="785663" cy="478003"/>
            </a:xfrm>
            <a:prstGeom prst="roundRect">
              <a:avLst>
                <a:gd name="adj" fmla="val 10562"/>
              </a:avLst>
            </a:prstGeom>
            <a:solidFill>
              <a:srgbClr val="CA5F14"/>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sp>
          <p:nvSpPr>
            <p:cNvPr id="17" name="Rectángulo redondeado 42"/>
            <p:cNvSpPr/>
            <p:nvPr/>
          </p:nvSpPr>
          <p:spPr>
            <a:xfrm>
              <a:off x="5068325" y="3834438"/>
              <a:ext cx="785663" cy="478003"/>
            </a:xfrm>
            <a:prstGeom prst="roundRect">
              <a:avLst>
                <a:gd name="adj" fmla="val 16430"/>
              </a:avLst>
            </a:prstGeom>
            <a:solidFill>
              <a:srgbClr val="CA5F14"/>
            </a:solidFill>
            <a:ln>
              <a:noFill/>
            </a:ln>
            <a:effectLst/>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100" dirty="0">
                  <a:latin typeface="+mj-lt"/>
                  <a:ea typeface="Open Sans Light" panose="020B0306030504020204" pitchFamily="34" charset="0"/>
                  <a:cs typeface="Open Sans Light" panose="020B0306030504020204" pitchFamily="34" charset="0"/>
                </a:rPr>
                <a:t>Lucene index</a:t>
              </a:r>
            </a:p>
          </p:txBody>
        </p:sp>
        <p:cxnSp>
          <p:nvCxnSpPr>
            <p:cNvPr id="19" name="Conector recto de flecha 46"/>
            <p:cNvCxnSpPr/>
            <p:nvPr/>
          </p:nvCxnSpPr>
          <p:spPr>
            <a:xfrm>
              <a:off x="5217489" y="3613956"/>
              <a:ext cx="161136" cy="191698"/>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Conector recto de flecha 47"/>
            <p:cNvCxnSpPr/>
            <p:nvPr/>
          </p:nvCxnSpPr>
          <p:spPr>
            <a:xfrm flipV="1">
              <a:off x="5182458" y="1890119"/>
              <a:ext cx="456342" cy="910231"/>
            </a:xfrm>
            <a:prstGeom prst="straightConnector1">
              <a:avLst/>
            </a:prstGeom>
            <a:ln w="12700" cmpd="sng">
              <a:solidFill>
                <a:srgbClr val="F2B10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2" name="Conector recto de flecha 37"/>
            <p:cNvCxnSpPr/>
            <p:nvPr/>
          </p:nvCxnSpPr>
          <p:spPr>
            <a:xfrm>
              <a:off x="5532447" y="3383725"/>
              <a:ext cx="970213" cy="1557"/>
            </a:xfrm>
            <a:prstGeom prst="straightConnector1">
              <a:avLst/>
            </a:prstGeom>
            <a:ln w="12700" cmpd="sng">
              <a:solidFill>
                <a:srgbClr val="F2B104"/>
              </a:solidFill>
              <a:tailEnd type="triangle"/>
            </a:ln>
            <a:effectLst/>
          </p:spPr>
          <p:style>
            <a:lnRef idx="2">
              <a:schemeClr val="accent1"/>
            </a:lnRef>
            <a:fillRef idx="0">
              <a:schemeClr val="accent1"/>
            </a:fillRef>
            <a:effectRef idx="1">
              <a:schemeClr val="accent1"/>
            </a:effectRef>
            <a:fontRef idx="minor">
              <a:schemeClr val="tx1"/>
            </a:fontRef>
          </p:style>
        </p:cxnSp>
        <p:sp>
          <p:nvSpPr>
            <p:cNvPr id="24" name="CuadroTexto 3"/>
            <p:cNvSpPr txBox="1"/>
            <p:nvPr/>
          </p:nvSpPr>
          <p:spPr>
            <a:xfrm>
              <a:off x="4302300" y="4011193"/>
              <a:ext cx="633494" cy="315618"/>
            </a:xfrm>
            <a:prstGeom prst="rect">
              <a:avLst/>
            </a:prstGeom>
            <a:noFill/>
          </p:spPr>
          <p:txBody>
            <a:bodyPr wrap="square" rtlCol="0">
              <a:spAutoFit/>
            </a:bodyPr>
            <a:lstStyle/>
            <a:p>
              <a:r>
                <a:rPr lang="en-US" sz="1400" b="1" dirty="0">
                  <a:solidFill>
                    <a:srgbClr val="CA5F14"/>
                  </a:solidFill>
                  <a:latin typeface="+mj-lt"/>
                  <a:ea typeface="Open Sans" charset="0"/>
                  <a:cs typeface="Open Sans" charset="0"/>
                </a:rPr>
                <a:t>JVM</a:t>
              </a:r>
            </a:p>
          </p:txBody>
        </p:sp>
        <p:sp>
          <p:nvSpPr>
            <p:cNvPr id="25" name="CuadroTexto 30"/>
            <p:cNvSpPr txBox="1"/>
            <p:nvPr/>
          </p:nvSpPr>
          <p:spPr>
            <a:xfrm>
              <a:off x="5530040" y="2074759"/>
              <a:ext cx="600119" cy="315618"/>
            </a:xfrm>
            <a:prstGeom prst="rect">
              <a:avLst/>
            </a:prstGeom>
            <a:noFill/>
          </p:spPr>
          <p:txBody>
            <a:bodyPr wrap="square" rtlCol="0">
              <a:spAutoFit/>
            </a:bodyPr>
            <a:lstStyle/>
            <a:p>
              <a:r>
                <a:rPr lang="en-US" sz="1400" b="1" dirty="0">
                  <a:solidFill>
                    <a:srgbClr val="CA5F14"/>
                  </a:solidFill>
                  <a:latin typeface="+mj-lt"/>
                  <a:ea typeface="Open Sans" charset="0"/>
                  <a:cs typeface="Open Sans" charset="0"/>
                </a:rPr>
                <a:t>JVM</a:t>
              </a:r>
            </a:p>
          </p:txBody>
        </p:sp>
        <p:sp>
          <p:nvSpPr>
            <p:cNvPr id="26" name="CuadroTexto 31"/>
            <p:cNvSpPr txBox="1"/>
            <p:nvPr/>
          </p:nvSpPr>
          <p:spPr>
            <a:xfrm>
              <a:off x="6476323" y="4018671"/>
              <a:ext cx="640326" cy="315618"/>
            </a:xfrm>
            <a:prstGeom prst="rect">
              <a:avLst/>
            </a:prstGeom>
            <a:noFill/>
          </p:spPr>
          <p:txBody>
            <a:bodyPr wrap="square" rtlCol="0">
              <a:spAutoFit/>
            </a:bodyPr>
            <a:lstStyle>
              <a:defPPr>
                <a:defRPr lang="en-US"/>
              </a:defPPr>
              <a:lvl1pPr>
                <a:defRPr>
                  <a:solidFill>
                    <a:schemeClr val="accent2"/>
                  </a:solidFill>
                  <a:latin typeface="Open Sans" charset="0"/>
                  <a:ea typeface="Open Sans" charset="0"/>
                  <a:cs typeface="Open Sans" charset="0"/>
                </a:defRPr>
              </a:lvl1pPr>
            </a:lstStyle>
            <a:p>
              <a:r>
                <a:rPr lang="en-US" sz="1400" b="1" dirty="0">
                  <a:solidFill>
                    <a:srgbClr val="CA5F14"/>
                  </a:solidFill>
                  <a:latin typeface="+mj-lt"/>
                </a:rPr>
                <a:t>JVM</a:t>
              </a:r>
            </a:p>
          </p:txBody>
        </p:sp>
        <p:cxnSp>
          <p:nvCxnSpPr>
            <p:cNvPr id="27" name="Conector recto de flecha 51"/>
            <p:cNvCxnSpPr>
              <a:stCxn id="5" idx="3"/>
            </p:cNvCxnSpPr>
            <p:nvPr/>
          </p:nvCxnSpPr>
          <p:spPr>
            <a:xfrm>
              <a:off x="3210829" y="3383725"/>
              <a:ext cx="995704" cy="0"/>
            </a:xfrm>
            <a:prstGeom prst="straightConnector1">
              <a:avLst/>
            </a:prstGeom>
            <a:ln w="12700" cmpd="sng">
              <a:solidFill>
                <a:srgbClr val="F2B10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Conector recto de flecha 52"/>
            <p:cNvCxnSpPr/>
            <p:nvPr/>
          </p:nvCxnSpPr>
          <p:spPr>
            <a:xfrm>
              <a:off x="7313357" y="3613956"/>
              <a:ext cx="161136" cy="191698"/>
            </a:xfrm>
            <a:prstGeom prst="straightConnector1">
              <a:avLst/>
            </a:prstGeom>
            <a:ln>
              <a:solidFill>
                <a:schemeClr val="tx1">
                  <a:lumMod val="65000"/>
                  <a:lumOff val="35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sp>
        <p:nvSpPr>
          <p:cNvPr id="33" name="TextBox 32"/>
          <p:cNvSpPr txBox="1"/>
          <p:nvPr/>
        </p:nvSpPr>
        <p:spPr>
          <a:xfrm>
            <a:off x="532800" y="4777200"/>
            <a:ext cx="656167" cy="276999"/>
          </a:xfrm>
          <a:prstGeom prst="rect">
            <a:avLst/>
          </a:prstGeom>
          <a:noFill/>
        </p:spPr>
        <p:txBody>
          <a:bodyPr wrap="square" lIns="0" rtlCol="0">
            <a:spAutoFit/>
          </a:bodyPr>
          <a:lstStyle/>
          <a:p>
            <a:r>
              <a:rPr lang="en-US" sz="1200" dirty="0">
                <a:solidFill>
                  <a:schemeClr val="bg1">
                    <a:lumMod val="50000"/>
                  </a:schemeClr>
                </a:solidFill>
              </a:rPr>
              <a:t>6</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7280323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t>Creating Lucene indexes</a:t>
            </a:r>
            <a:endParaRPr lang="en-US" dirty="0">
              <a:latin typeface="Arial"/>
              <a:cs typeface="Arial"/>
            </a:endParaRPr>
          </a:p>
        </p:txBody>
      </p:sp>
      <p:sp>
        <p:nvSpPr>
          <p:cNvPr id="29" name="CuadroTexto 3"/>
          <p:cNvSpPr txBox="1"/>
          <p:nvPr/>
        </p:nvSpPr>
        <p:spPr>
          <a:xfrm>
            <a:off x="532800" y="1188000"/>
            <a:ext cx="3547879" cy="1361250"/>
          </a:xfrm>
          <a:prstGeom prst="rect">
            <a:avLst/>
          </a:prstGeom>
          <a:solidFill>
            <a:srgbClr val="2A2A2A"/>
          </a:solidFill>
        </p:spPr>
        <p:txBody>
          <a:bodyPr wrap="square" lIns="162000" tIns="105300" rIns="162000" bIns="105300" rtlCol="0">
            <a:noAutofit/>
          </a:bodyPr>
          <a:lstStyle/>
          <a:p>
            <a:r>
              <a:rPr lang="en-US" sz="1200" dirty="0">
                <a:solidFill>
                  <a:schemeClr val="bg1">
                    <a:lumMod val="95000"/>
                  </a:schemeClr>
                </a:solidFill>
                <a:latin typeface="Courier"/>
                <a:cs typeface="Courier"/>
              </a:rPr>
              <a:t>CREATE TABLE tweets (</a:t>
            </a:r>
          </a:p>
          <a:p>
            <a:r>
              <a:rPr lang="en-US" sz="1200" dirty="0">
                <a:solidFill>
                  <a:schemeClr val="bg1">
                    <a:lumMod val="95000"/>
                  </a:schemeClr>
                </a:solidFill>
                <a:latin typeface="Courier"/>
                <a:cs typeface="Courier"/>
              </a:rPr>
              <a:t>   user      text,</a:t>
            </a:r>
          </a:p>
          <a:p>
            <a:r>
              <a:rPr lang="en-US" sz="1200" dirty="0">
                <a:solidFill>
                  <a:schemeClr val="bg1">
                    <a:lumMod val="95000"/>
                  </a:schemeClr>
                </a:solidFill>
                <a:latin typeface="Courier"/>
                <a:cs typeface="Courier"/>
              </a:rPr>
              <a:t>   date      timestamp,</a:t>
            </a:r>
          </a:p>
          <a:p>
            <a:r>
              <a:rPr lang="en-US" sz="1200" dirty="0">
                <a:solidFill>
                  <a:schemeClr val="bg1">
                    <a:lumMod val="95000"/>
                  </a:schemeClr>
                </a:solidFill>
                <a:latin typeface="Courier"/>
                <a:cs typeface="Courier"/>
              </a:rPr>
              <a:t>   message   text,</a:t>
            </a:r>
          </a:p>
          <a:p>
            <a:r>
              <a:rPr lang="en-US" sz="1200" dirty="0">
                <a:solidFill>
                  <a:schemeClr val="bg1">
                    <a:lumMod val="95000"/>
                  </a:schemeClr>
                </a:solidFill>
                <a:latin typeface="Courier"/>
                <a:cs typeface="Courier"/>
              </a:rPr>
              <a:t>   hashtags  set&lt;text</a:t>
            </a:r>
            <a:r>
              <a:rPr lang="en-US" sz="1200" dirty="0" smtClean="0">
                <a:solidFill>
                  <a:schemeClr val="bg1">
                    <a:lumMod val="95000"/>
                  </a:schemeClr>
                </a:solidFill>
                <a:latin typeface="Courier"/>
                <a:cs typeface="Courier"/>
              </a:rPr>
              <a:t>&gt;</a:t>
            </a:r>
          </a:p>
          <a:p>
            <a:r>
              <a:rPr lang="en-US" sz="1200" dirty="0" smtClean="0">
                <a:solidFill>
                  <a:schemeClr val="bg1">
                    <a:lumMod val="95000"/>
                  </a:schemeClr>
                </a:solidFill>
                <a:latin typeface="Courier"/>
                <a:cs typeface="Courier"/>
              </a:rPr>
              <a:t>   </a:t>
            </a:r>
            <a:r>
              <a:rPr lang="en-US" sz="1200" dirty="0">
                <a:solidFill>
                  <a:schemeClr val="bg1">
                    <a:lumMod val="95000"/>
                  </a:schemeClr>
                </a:solidFill>
                <a:latin typeface="Courier"/>
                <a:cs typeface="Courier"/>
              </a:rPr>
              <a:t>PRIMARY KEY (user, date));</a:t>
            </a:r>
          </a:p>
        </p:txBody>
      </p:sp>
      <p:sp>
        <p:nvSpPr>
          <p:cNvPr id="30" name="Shape 480"/>
          <p:cNvSpPr/>
          <p:nvPr/>
        </p:nvSpPr>
        <p:spPr>
          <a:xfrm>
            <a:off x="4302848" y="1081066"/>
            <a:ext cx="3587485" cy="1568605"/>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Built in the background</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Dynamic updates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Immutable mapping schema</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Many columns per index</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Many indexes per table</a:t>
            </a:r>
          </a:p>
        </p:txBody>
      </p:sp>
      <p:sp>
        <p:nvSpPr>
          <p:cNvPr id="31" name="CuadroTexto 10"/>
          <p:cNvSpPr txBox="1"/>
          <p:nvPr/>
        </p:nvSpPr>
        <p:spPr>
          <a:xfrm>
            <a:off x="532800" y="2725200"/>
            <a:ext cx="7390800" cy="1900800"/>
          </a:xfrm>
          <a:prstGeom prst="rect">
            <a:avLst/>
          </a:prstGeom>
          <a:solidFill>
            <a:srgbClr val="2A2A2A"/>
          </a:solidFill>
        </p:spPr>
        <p:txBody>
          <a:bodyPr wrap="square" lIns="162000" tIns="105300" rIns="162000" bIns="105300" rtlCol="0">
            <a:noAutofit/>
          </a:bodyPr>
          <a:lstStyle/>
          <a:p>
            <a:r>
              <a:rPr lang="en-US" sz="1200" dirty="0">
                <a:solidFill>
                  <a:schemeClr val="bg1">
                    <a:lumMod val="95000"/>
                  </a:schemeClr>
                </a:solidFill>
                <a:latin typeface="Courier"/>
                <a:cs typeface="Courier"/>
              </a:rPr>
              <a:t>CREATE CUSTOM INDEX tweets_idx ON tweets() </a:t>
            </a:r>
          </a:p>
          <a:p>
            <a:r>
              <a:rPr lang="en-US" sz="1200" dirty="0">
                <a:solidFill>
                  <a:schemeClr val="bg1">
                    <a:lumMod val="95000"/>
                  </a:schemeClr>
                </a:solidFill>
                <a:latin typeface="Courier"/>
                <a:cs typeface="Courier"/>
              </a:rPr>
              <a:t>USING </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com.stratio.cassandra.lucene.Index</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a:t>
            </a:r>
          </a:p>
          <a:p>
            <a:r>
              <a:rPr lang="en-US" sz="1200" dirty="0">
                <a:solidFill>
                  <a:schemeClr val="bg1">
                    <a:lumMod val="95000"/>
                  </a:schemeClr>
                </a:solidFill>
                <a:latin typeface="Courier"/>
                <a:cs typeface="Courier"/>
              </a:rPr>
              <a:t>WITH OPTIONS = {</a:t>
            </a:r>
          </a:p>
          <a:p>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en-US" sz="1200" dirty="0">
                <a:solidFill>
                  <a:srgbClr val="FFC65D"/>
                </a:solidFill>
                <a:latin typeface="Courier"/>
                <a:cs typeface="Courier"/>
              </a:rPr>
              <a:t>refresh_seconds</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en-US" sz="1200" dirty="0">
                <a:solidFill>
                  <a:srgbClr val="FFC65D"/>
                </a:solidFill>
                <a:latin typeface="Courier"/>
                <a:cs typeface="Courier"/>
              </a:rPr>
              <a:t>1</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a:p>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en-US" sz="1200" dirty="0">
                <a:solidFill>
                  <a:srgbClr val="FFC65D"/>
                </a:solidFill>
                <a:latin typeface="Courier"/>
                <a:cs typeface="Courier"/>
              </a:rPr>
              <a:t>schema</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 </a:t>
            </a:r>
            <a:r>
              <a:rPr lang="fr-FR" sz="1200" dirty="0">
                <a:solidFill>
                  <a:schemeClr val="bg1">
                    <a:lumMod val="95000"/>
                  </a:schemeClr>
                </a:solidFill>
                <a:latin typeface="Courier"/>
                <a:cs typeface="Courier"/>
              </a:rPr>
              <a:t>'</a:t>
            </a:r>
            <a:r>
              <a:rPr lang="fr-FR" sz="1200" dirty="0">
                <a:solidFill>
                  <a:srgbClr val="FFC65D"/>
                </a:solidFill>
                <a:latin typeface="Courier"/>
                <a:cs typeface="Courier"/>
              </a:rPr>
              <a:t>{</a:t>
            </a:r>
            <a:r>
              <a:rPr lang="en-US" sz="1200" dirty="0">
                <a:solidFill>
                  <a:srgbClr val="FFC65D"/>
                </a:solidFill>
                <a:latin typeface="Courier"/>
                <a:cs typeface="Courier"/>
              </a:rPr>
              <a:t>fields : {</a:t>
            </a:r>
          </a:p>
          <a:p>
            <a:r>
              <a:rPr lang="en-US" sz="1200" dirty="0">
                <a:solidFill>
                  <a:srgbClr val="FFC65D"/>
                </a:solidFill>
                <a:latin typeface="Courier"/>
                <a:cs typeface="Courier"/>
              </a:rPr>
              <a:t>          user    : {type: "string"},</a:t>
            </a:r>
          </a:p>
          <a:p>
            <a:r>
              <a:rPr lang="en-US" sz="1200" dirty="0">
                <a:solidFill>
                  <a:srgbClr val="FFC65D"/>
                </a:solidFill>
                <a:latin typeface="Courier"/>
                <a:cs typeface="Courier"/>
              </a:rPr>
              <a:t>          date    : {type: "date", pattern: "yyyy-MM-dd"},</a:t>
            </a:r>
          </a:p>
          <a:p>
            <a:r>
              <a:rPr lang="en-US" sz="1200" dirty="0">
                <a:solidFill>
                  <a:srgbClr val="FFC65D"/>
                </a:solidFill>
                <a:latin typeface="Courier"/>
                <a:cs typeface="Courier"/>
              </a:rPr>
              <a:t>          message : {type: "text", analyzer: "english</a:t>
            </a:r>
            <a:r>
              <a:rPr lang="en-US" sz="1200" dirty="0" smtClean="0">
                <a:solidFill>
                  <a:srgbClr val="FFC65D"/>
                </a:solidFill>
                <a:latin typeface="Courier"/>
                <a:cs typeface="Courier"/>
              </a:rPr>
              <a:t>"},</a:t>
            </a:r>
            <a:endParaRPr lang="en-US" sz="1200" dirty="0">
              <a:solidFill>
                <a:srgbClr val="FFC65D"/>
              </a:solidFill>
              <a:latin typeface="Courier"/>
              <a:cs typeface="Courier"/>
            </a:endParaRPr>
          </a:p>
          <a:p>
            <a:r>
              <a:rPr lang="en-US" sz="1200" dirty="0">
                <a:solidFill>
                  <a:srgbClr val="FFC65D"/>
                </a:solidFill>
                <a:latin typeface="Courier"/>
                <a:cs typeface="Courier"/>
              </a:rPr>
              <a:t>          hashtags: {type: "string"}}}</a:t>
            </a:r>
            <a:r>
              <a:rPr lang="fr-FR" sz="1200" dirty="0">
                <a:solidFill>
                  <a:schemeClr val="bg1">
                    <a:lumMod val="95000"/>
                  </a:schemeClr>
                </a:solidFill>
                <a:latin typeface="Courier"/>
                <a:cs typeface="Courier"/>
              </a:rPr>
              <a:t>'</a:t>
            </a:r>
            <a:r>
              <a:rPr lang="en-US" sz="1200" dirty="0">
                <a:solidFill>
                  <a:schemeClr val="bg1">
                    <a:lumMod val="95000"/>
                  </a:schemeClr>
                </a:solidFill>
                <a:latin typeface="Courier"/>
                <a:cs typeface="Courier"/>
              </a:rPr>
              <a:t>};</a:t>
            </a:r>
          </a:p>
        </p:txBody>
      </p:sp>
      <p:sp>
        <p:nvSpPr>
          <p:cNvPr id="11" name="TextBox 10"/>
          <p:cNvSpPr txBox="1"/>
          <p:nvPr/>
        </p:nvSpPr>
        <p:spPr>
          <a:xfrm>
            <a:off x="532800" y="4777200"/>
            <a:ext cx="656167" cy="276999"/>
          </a:xfrm>
          <a:prstGeom prst="rect">
            <a:avLst/>
          </a:prstGeom>
          <a:noFill/>
        </p:spPr>
        <p:txBody>
          <a:bodyPr wrap="square" lIns="0" rtlCol="0">
            <a:spAutoFit/>
          </a:bodyPr>
          <a:lstStyle/>
          <a:p>
            <a:r>
              <a:rPr lang="en-US" sz="1200" dirty="0" smtClean="0">
                <a:solidFill>
                  <a:schemeClr val="bg1">
                    <a:lumMod val="50000"/>
                  </a:schemeClr>
                </a:solidFill>
              </a:rPr>
              <a:t>7/40</a:t>
            </a:r>
            <a:endParaRPr lang="en-US" sz="1200" dirty="0">
              <a:solidFill>
                <a:schemeClr val="bg1">
                  <a:lumMod val="50000"/>
                </a:schemeClr>
              </a:solidFill>
            </a:endParaRPr>
          </a:p>
        </p:txBody>
      </p:sp>
    </p:spTree>
    <p:extLst>
      <p:ext uri="{BB962C8B-B14F-4D97-AF65-F5344CB8AC3E}">
        <p14:creationId xmlns:p14="http://schemas.microsoft.com/office/powerpoint/2010/main" val="32906087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t>Querying Lucene indexes</a:t>
            </a:r>
            <a:endParaRPr lang="en-US" dirty="0">
              <a:latin typeface="Arial"/>
              <a:cs typeface="Arial"/>
            </a:endParaRPr>
          </a:p>
        </p:txBody>
      </p:sp>
      <p:sp>
        <p:nvSpPr>
          <p:cNvPr id="8" name="CuadroTexto 5"/>
          <p:cNvSpPr txBox="1"/>
          <p:nvPr/>
        </p:nvSpPr>
        <p:spPr>
          <a:xfrm>
            <a:off x="532800" y="2725199"/>
            <a:ext cx="7390800" cy="1900800"/>
          </a:xfrm>
          <a:prstGeom prst="rect">
            <a:avLst/>
          </a:prstGeom>
          <a:solidFill>
            <a:srgbClr val="2A2A2A"/>
          </a:solidFill>
        </p:spPr>
        <p:txBody>
          <a:bodyPr wrap="square" lIns="162000" tIns="105300" rIns="162000" bIns="105300" rtlCol="0">
            <a:spAutoFit/>
          </a:bodyPr>
          <a:lstStyle/>
          <a:p>
            <a:r>
              <a:rPr lang="en-US" sz="1200" dirty="0">
                <a:solidFill>
                  <a:schemeClr val="bg1">
                    <a:lumMod val="95000"/>
                  </a:schemeClr>
                </a:solidFill>
                <a:latin typeface="Courier"/>
                <a:cs typeface="Courier"/>
              </a:rPr>
              <a:t>SELECT * FROM tweets WHERE expr(tweets_idx, </a:t>
            </a:r>
            <a:r>
              <a:rPr lang="fr-FR" sz="1200" dirty="0">
                <a:solidFill>
                  <a:schemeClr val="bg1">
                    <a:lumMod val="95000"/>
                  </a:schemeClr>
                </a:solidFill>
                <a:latin typeface="Courier"/>
                <a:cs typeface="Courier"/>
              </a:rPr>
              <a:t>'</a:t>
            </a:r>
            <a:r>
              <a:rPr lang="en-US" sz="1200" dirty="0">
                <a:solidFill>
                  <a:srgbClr val="FFC65D"/>
                </a:solidFill>
                <a:latin typeface="Courier"/>
                <a:cs typeface="Courier"/>
              </a:rPr>
              <a:t>{</a:t>
            </a:r>
          </a:p>
          <a:p>
            <a:pPr>
              <a:spcBef>
                <a:spcPts val="300"/>
              </a:spcBef>
            </a:pPr>
            <a:r>
              <a:rPr lang="en-US" sz="1200" dirty="0">
                <a:solidFill>
                  <a:srgbClr val="FFC65D"/>
                </a:solidFill>
                <a:latin typeface="Courier"/>
                <a:cs typeface="Courier"/>
              </a:rPr>
              <a:t>   filter: {</a:t>
            </a:r>
          </a:p>
          <a:p>
            <a:pPr>
              <a:spcBef>
                <a:spcPts val="300"/>
              </a:spcBef>
            </a:pPr>
            <a:r>
              <a:rPr lang="en-US" sz="1200" dirty="0">
                <a:solidFill>
                  <a:srgbClr val="FFC65D"/>
                </a:solidFill>
                <a:latin typeface="Courier"/>
                <a:cs typeface="Courier"/>
              </a:rPr>
              <a:t>      must: {type: "phrase", field: "message", value: "cassandra is cool"},</a:t>
            </a:r>
          </a:p>
          <a:p>
            <a:pPr>
              <a:spcBef>
                <a:spcPts val="300"/>
              </a:spcBef>
            </a:pPr>
            <a:r>
              <a:rPr lang="en-US" sz="1200" dirty="0">
                <a:solidFill>
                  <a:srgbClr val="FFC65D"/>
                </a:solidFill>
                <a:latin typeface="Courier"/>
                <a:cs typeface="Courier"/>
              </a:rPr>
              <a:t>      not:  {type: "wildcard", field: "hashtags", value: "*cassandra*"}</a:t>
            </a:r>
          </a:p>
          <a:p>
            <a:pPr>
              <a:spcBef>
                <a:spcPts val="300"/>
              </a:spcBef>
            </a:pPr>
            <a:r>
              <a:rPr lang="en-US" sz="1200" dirty="0">
                <a:solidFill>
                  <a:srgbClr val="FFC65D"/>
                </a:solidFill>
                <a:latin typeface="Courier"/>
                <a:cs typeface="Courier"/>
              </a:rPr>
              <a:t>   }, </a:t>
            </a:r>
          </a:p>
          <a:p>
            <a:pPr>
              <a:spcBef>
                <a:spcPts val="300"/>
              </a:spcBef>
            </a:pPr>
            <a:r>
              <a:rPr lang="en-US" sz="1200" dirty="0">
                <a:solidFill>
                  <a:srgbClr val="FFC65D"/>
                </a:solidFill>
                <a:latin typeface="Courier"/>
                <a:cs typeface="Courier"/>
              </a:rPr>
              <a:t>   </a:t>
            </a:r>
            <a:r>
              <a:rPr lang="en-US" sz="1200" dirty="0" smtClean="0">
                <a:solidFill>
                  <a:srgbClr val="FFC65D"/>
                </a:solidFill>
                <a:latin typeface="Courier"/>
                <a:cs typeface="Courier"/>
              </a:rPr>
              <a:t>sort: {field</a:t>
            </a:r>
            <a:r>
              <a:rPr lang="en-US" sz="1200" dirty="0">
                <a:solidFill>
                  <a:srgbClr val="FFC65D"/>
                </a:solidFill>
                <a:latin typeface="Courier"/>
                <a:cs typeface="Courier"/>
              </a:rPr>
              <a:t>: "date", reverse: true</a:t>
            </a:r>
            <a:r>
              <a:rPr lang="en-US" sz="1200" dirty="0" smtClean="0">
                <a:solidFill>
                  <a:srgbClr val="FFC65D"/>
                </a:solidFill>
                <a:latin typeface="Courier"/>
                <a:cs typeface="Courier"/>
              </a:rPr>
              <a:t>}</a:t>
            </a:r>
            <a:endParaRPr lang="en-US" sz="1200" dirty="0">
              <a:solidFill>
                <a:srgbClr val="FFC65D"/>
              </a:solidFill>
              <a:latin typeface="Courier"/>
              <a:cs typeface="Courier"/>
            </a:endParaRPr>
          </a:p>
          <a:p>
            <a:pPr>
              <a:spcBef>
                <a:spcPts val="300"/>
              </a:spcBef>
            </a:pPr>
            <a:r>
              <a:rPr lang="en-US" sz="1200" dirty="0">
                <a:solidFill>
                  <a:srgbClr val="FFC65D"/>
                </a:solidFill>
                <a:latin typeface="Courier"/>
                <a:cs typeface="Courier"/>
              </a:rPr>
              <a:t>}</a:t>
            </a:r>
            <a:r>
              <a:rPr lang="fr-FR" sz="1200" dirty="0">
                <a:solidFill>
                  <a:schemeClr val="bg1">
                    <a:lumMod val="95000"/>
                  </a:schemeClr>
                </a:solidFill>
                <a:latin typeface="Courier"/>
                <a:cs typeface="Courier"/>
              </a:rPr>
              <a:t>') AND user = 'adelapena' AND date &gt;= '2016-01-01'</a:t>
            </a:r>
            <a:r>
              <a:rPr lang="en-US" sz="1200" dirty="0">
                <a:solidFill>
                  <a:schemeClr val="bg1">
                    <a:lumMod val="95000"/>
                  </a:schemeClr>
                </a:solidFill>
                <a:latin typeface="Courier"/>
                <a:cs typeface="Courier"/>
              </a:rPr>
              <a:t>;</a:t>
            </a:r>
          </a:p>
        </p:txBody>
      </p:sp>
      <p:sp>
        <p:nvSpPr>
          <p:cNvPr id="9" name="Shape 480"/>
          <p:cNvSpPr/>
          <p:nvPr/>
        </p:nvSpPr>
        <p:spPr>
          <a:xfrm>
            <a:off x="567952" y="1003145"/>
            <a:ext cx="4766049" cy="1568605"/>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Custom JSON syntax</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Multiple query types</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Multivariable conditions</a:t>
            </a:r>
            <a:endParaRPr lang="en-US" sz="1600" dirty="0">
              <a:solidFill>
                <a:srgbClr val="3F3F3F"/>
              </a:solidFill>
              <a:ea typeface="Open Sans" panose="020B0606030504020204" pitchFamily="34" charset="0"/>
              <a:cs typeface="Open Sans" panose="020B0606030504020204" pitchFamily="34" charset="0"/>
              <a:sym typeface="Calibri"/>
            </a:endParaRP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Multivariable sorting</a:t>
            </a:r>
          </a:p>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Separate filtering and relevance queries</a:t>
            </a:r>
          </a:p>
        </p:txBody>
      </p:sp>
      <p:sp>
        <p:nvSpPr>
          <p:cNvPr id="10" name="TextBox 9"/>
          <p:cNvSpPr txBox="1"/>
          <p:nvPr/>
        </p:nvSpPr>
        <p:spPr>
          <a:xfrm>
            <a:off x="532800" y="4777200"/>
            <a:ext cx="656167" cy="276999"/>
          </a:xfrm>
          <a:prstGeom prst="rect">
            <a:avLst/>
          </a:prstGeom>
          <a:noFill/>
        </p:spPr>
        <p:txBody>
          <a:bodyPr wrap="square" lIns="0" rtlCol="0">
            <a:spAutoFit/>
          </a:bodyPr>
          <a:lstStyle/>
          <a:p>
            <a:r>
              <a:rPr lang="en-US" sz="1200" dirty="0">
                <a:solidFill>
                  <a:schemeClr val="bg1">
                    <a:lumMod val="50000"/>
                  </a:schemeClr>
                </a:solidFill>
              </a:rPr>
              <a:t>8</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10472130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200"/>
            <a:ext cx="8229600" cy="857250"/>
          </a:xfrm>
        </p:spPr>
        <p:txBody>
          <a:bodyPr/>
          <a:lstStyle/>
          <a:p>
            <a:r>
              <a:rPr lang="en-US" dirty="0"/>
              <a:t>Java query builder</a:t>
            </a:r>
            <a:endParaRPr lang="en-US" dirty="0">
              <a:latin typeface="Arial"/>
              <a:cs typeface="Arial"/>
            </a:endParaRPr>
          </a:p>
        </p:txBody>
      </p:sp>
      <p:sp>
        <p:nvSpPr>
          <p:cNvPr id="8" name="CuadroTexto 5"/>
          <p:cNvSpPr txBox="1"/>
          <p:nvPr/>
        </p:nvSpPr>
        <p:spPr>
          <a:xfrm>
            <a:off x="532800" y="1895702"/>
            <a:ext cx="7391400" cy="2428648"/>
          </a:xfrm>
          <a:prstGeom prst="rect">
            <a:avLst/>
          </a:prstGeom>
          <a:solidFill>
            <a:srgbClr val="2A2A2A"/>
          </a:solidFill>
        </p:spPr>
        <p:txBody>
          <a:bodyPr wrap="square" lIns="162000" tIns="105300" rIns="162000" bIns="105300" rtlCol="0">
            <a:spAutoFit/>
          </a:bodyPr>
          <a:lstStyle/>
          <a:p>
            <a:r>
              <a:rPr lang="en-US" sz="1200" dirty="0">
                <a:solidFill>
                  <a:srgbClr val="CC7832"/>
                </a:solidFill>
                <a:latin typeface="Courier" charset="0"/>
                <a:ea typeface="Courier" charset="0"/>
                <a:cs typeface="Courier" charset="0"/>
              </a:rPr>
              <a:t>import static </a:t>
            </a:r>
            <a:r>
              <a:rPr lang="en-US" sz="1200" dirty="0">
                <a:solidFill>
                  <a:schemeClr val="bg1">
                    <a:lumMod val="85000"/>
                  </a:schemeClr>
                </a:solidFill>
                <a:latin typeface="Courier" charset="0"/>
                <a:ea typeface="Courier" charset="0"/>
                <a:cs typeface="Courier" charset="0"/>
              </a:rPr>
              <a:t>com.datastax.driver.core.querybuilder.QueryBuilder.*</a:t>
            </a:r>
            <a:r>
              <a:rPr lang="en-US" sz="1200" dirty="0">
                <a:solidFill>
                  <a:srgbClr val="CC7832"/>
                </a:solidFill>
                <a:latin typeface="Courier" charset="0"/>
                <a:ea typeface="Courier" charset="0"/>
                <a:cs typeface="Courier" charset="0"/>
              </a:rPr>
              <a:t>;</a:t>
            </a:r>
            <a:r>
              <a:rPr lang="en-US" sz="1200" dirty="0">
                <a:solidFill>
                  <a:schemeClr val="bg1">
                    <a:lumMod val="85000"/>
                  </a:schemeClr>
                </a:solidFill>
                <a:latin typeface="Courier" charset="0"/>
                <a:ea typeface="Courier" charset="0"/>
                <a:cs typeface="Courier" charset="0"/>
              </a:rPr>
              <a:t/>
            </a:r>
            <a:br>
              <a:rPr lang="en-US" sz="1200" dirty="0">
                <a:solidFill>
                  <a:schemeClr val="bg1">
                    <a:lumMod val="85000"/>
                  </a:schemeClr>
                </a:solidFill>
                <a:latin typeface="Courier" charset="0"/>
                <a:ea typeface="Courier" charset="0"/>
                <a:cs typeface="Courier" charset="0"/>
              </a:rPr>
            </a:br>
            <a:r>
              <a:rPr lang="en-US" sz="1200" dirty="0">
                <a:solidFill>
                  <a:srgbClr val="CC7832"/>
                </a:solidFill>
                <a:latin typeface="Courier" charset="0"/>
                <a:ea typeface="Courier" charset="0"/>
                <a:cs typeface="Courier" charset="0"/>
              </a:rPr>
              <a:t>import static </a:t>
            </a:r>
            <a:r>
              <a:rPr lang="en-US" sz="1200" dirty="0">
                <a:solidFill>
                  <a:schemeClr val="bg1">
                    <a:lumMod val="85000"/>
                  </a:schemeClr>
                </a:solidFill>
                <a:latin typeface="Courier" charset="0"/>
                <a:ea typeface="Courier" charset="0"/>
                <a:cs typeface="Courier" charset="0"/>
              </a:rPr>
              <a:t>com.stratio.cassandra.lucene.builder.Builder.*</a:t>
            </a:r>
            <a:r>
              <a:rPr lang="en-US" sz="1200" dirty="0">
                <a:solidFill>
                  <a:srgbClr val="CC7832"/>
                </a:solidFill>
                <a:latin typeface="Courier" charset="0"/>
                <a:ea typeface="Courier" charset="0"/>
                <a:cs typeface="Courier" charset="0"/>
              </a:rPr>
              <a:t>;</a:t>
            </a:r>
          </a:p>
          <a:p>
            <a:r>
              <a:rPr lang="is-IS" sz="1200" dirty="0">
                <a:solidFill>
                  <a:schemeClr val="bg1">
                    <a:lumMod val="50000"/>
                  </a:schemeClr>
                </a:solidFill>
                <a:latin typeface="Courier" charset="0"/>
                <a:ea typeface="Courier" charset="0"/>
                <a:cs typeface="Courier" charset="0"/>
              </a:rPr>
              <a:t>{…}</a:t>
            </a:r>
            <a:endParaRPr lang="en-US" sz="1200" dirty="0">
              <a:solidFill>
                <a:schemeClr val="bg1">
                  <a:lumMod val="85000"/>
                </a:schemeClr>
              </a:solidFill>
              <a:latin typeface="Courier" charset="0"/>
              <a:ea typeface="Courier" charset="0"/>
              <a:cs typeface="Courier" charset="0"/>
            </a:endParaRPr>
          </a:p>
          <a:p>
            <a:r>
              <a:rPr lang="en-US" sz="1200" dirty="0">
                <a:solidFill>
                  <a:schemeClr val="bg1">
                    <a:lumMod val="85000"/>
                  </a:schemeClr>
                </a:solidFill>
                <a:latin typeface="Courier" charset="0"/>
                <a:ea typeface="Courier" charset="0"/>
                <a:cs typeface="Courier" charset="0"/>
              </a:rPr>
              <a:t>String search = </a:t>
            </a:r>
            <a:r>
              <a:rPr lang="en-US" sz="1200" i="1" dirty="0">
                <a:solidFill>
                  <a:schemeClr val="bg1">
                    <a:lumMod val="85000"/>
                  </a:schemeClr>
                </a:solidFill>
                <a:latin typeface="Courier" charset="0"/>
                <a:ea typeface="Courier" charset="0"/>
                <a:cs typeface="Courier" charset="0"/>
              </a:rPr>
              <a:t>search</a:t>
            </a:r>
            <a:r>
              <a:rPr lang="en-US" sz="1200" dirty="0">
                <a:solidFill>
                  <a:schemeClr val="bg1">
                    <a:lumMod val="85000"/>
                  </a:schemeClr>
                </a:solidFill>
                <a:latin typeface="Courier" charset="0"/>
                <a:ea typeface="Courier" charset="0"/>
                <a:cs typeface="Courier" charset="0"/>
              </a:rPr>
              <a:t>().filter(</a:t>
            </a:r>
            <a:r>
              <a:rPr lang="en-US" sz="1200" i="1" dirty="0">
                <a:solidFill>
                  <a:schemeClr val="bg1">
                    <a:lumMod val="85000"/>
                  </a:schemeClr>
                </a:solidFill>
                <a:latin typeface="Courier" charset="0"/>
                <a:ea typeface="Courier" charset="0"/>
                <a:cs typeface="Courier" charset="0"/>
              </a:rPr>
              <a:t>phrase</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"message"</a:t>
            </a:r>
            <a:r>
              <a:rPr lang="en-US" sz="1200" dirty="0">
                <a:solidFill>
                  <a:srgbClr val="CC7832"/>
                </a:solidFill>
                <a:latin typeface="Courier" charset="0"/>
                <a:ea typeface="Courier" charset="0"/>
                <a:cs typeface="Courier" charset="0"/>
              </a:rPr>
              <a:t>, </a:t>
            </a:r>
            <a:r>
              <a:rPr lang="en-US" sz="1200" dirty="0">
                <a:solidFill>
                  <a:srgbClr val="6A8759"/>
                </a:solidFill>
                <a:latin typeface="Courier" charset="0"/>
                <a:ea typeface="Courier" charset="0"/>
                <a:cs typeface="Courier" charset="0"/>
              </a:rPr>
              <a:t>"cassandra is cool</a:t>
            </a:r>
            <a:r>
              <a:rPr lang="en-US" sz="1200" dirty="0">
                <a:solidFill>
                  <a:schemeClr val="bg1">
                    <a:lumMod val="85000"/>
                  </a:schemeClr>
                </a:solidFill>
                <a:latin typeface="Courier" charset="0"/>
                <a:ea typeface="Courier" charset="0"/>
                <a:cs typeface="Courier" charset="0"/>
              </a:rPr>
              <a:t>"))</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.filter(</a:t>
            </a:r>
            <a:r>
              <a:rPr lang="en-US" sz="1200" i="1" dirty="0">
                <a:solidFill>
                  <a:schemeClr val="bg1">
                    <a:lumMod val="85000"/>
                  </a:schemeClr>
                </a:solidFill>
                <a:latin typeface="Courier" charset="0"/>
                <a:ea typeface="Courier" charset="0"/>
                <a:cs typeface="Courier" charset="0"/>
              </a:rPr>
              <a:t>not</a:t>
            </a:r>
            <a:r>
              <a:rPr lang="en-US" sz="1200" dirty="0">
                <a:solidFill>
                  <a:schemeClr val="bg1">
                    <a:lumMod val="85000"/>
                  </a:schemeClr>
                </a:solidFill>
                <a:latin typeface="Courier" charset="0"/>
                <a:ea typeface="Courier" charset="0"/>
                <a:cs typeface="Courier" charset="0"/>
              </a:rPr>
              <a:t>(</a:t>
            </a:r>
            <a:r>
              <a:rPr lang="en-US" sz="1200" i="1" dirty="0">
                <a:solidFill>
                  <a:schemeClr val="bg1">
                    <a:lumMod val="85000"/>
                  </a:schemeClr>
                </a:solidFill>
                <a:latin typeface="Courier" charset="0"/>
                <a:ea typeface="Courier" charset="0"/>
                <a:cs typeface="Courier" charset="0"/>
              </a:rPr>
              <a:t>wildcard</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"hashtags"</a:t>
            </a:r>
            <a:r>
              <a:rPr lang="en-US" sz="1200" dirty="0">
                <a:solidFill>
                  <a:srgbClr val="CC7832"/>
                </a:solidFill>
                <a:latin typeface="Courier" charset="0"/>
                <a:ea typeface="Courier" charset="0"/>
                <a:cs typeface="Courier" charset="0"/>
              </a:rPr>
              <a:t>, </a:t>
            </a:r>
            <a:r>
              <a:rPr lang="en-US" sz="1200" dirty="0">
                <a:solidFill>
                  <a:srgbClr val="6A8759"/>
                </a:solidFill>
                <a:latin typeface="Courier" charset="0"/>
                <a:ea typeface="Courier" charset="0"/>
                <a:cs typeface="Courier" charset="0"/>
              </a:rPr>
              <a:t>"*cassandra*</a:t>
            </a:r>
            <a:r>
              <a:rPr lang="en-US" sz="1200" dirty="0">
                <a:solidFill>
                  <a:schemeClr val="bg1">
                    <a:lumMod val="85000"/>
                  </a:schemeClr>
                </a:solidFill>
                <a:latin typeface="Courier" charset="0"/>
                <a:ea typeface="Courier" charset="0"/>
                <a:cs typeface="Courier" charset="0"/>
              </a:rPr>
              <a:t>")))</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a:t>
            </a:r>
            <a:r>
              <a:rPr lang="en-US" sz="1200" dirty="0" smtClean="0">
                <a:solidFill>
                  <a:schemeClr val="bg1">
                    <a:lumMod val="85000"/>
                  </a:schemeClr>
                </a:solidFill>
                <a:latin typeface="Courier" charset="0"/>
                <a:ea typeface="Courier" charset="0"/>
                <a:cs typeface="Courier" charset="0"/>
              </a:rPr>
              <a:t>sort(</a:t>
            </a:r>
            <a:r>
              <a:rPr lang="en-US" sz="1200" i="1" dirty="0" smtClean="0">
                <a:solidFill>
                  <a:schemeClr val="bg1">
                    <a:lumMod val="85000"/>
                  </a:schemeClr>
                </a:solidFill>
                <a:latin typeface="Courier" charset="0"/>
                <a:ea typeface="Courier" charset="0"/>
                <a:cs typeface="Courier" charset="0"/>
              </a:rPr>
              <a:t>field</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"date</a:t>
            </a:r>
            <a:r>
              <a:rPr lang="en-US" sz="1200" dirty="0">
                <a:solidFill>
                  <a:schemeClr val="bg1">
                    <a:lumMod val="85000"/>
                  </a:schemeClr>
                </a:solidFill>
                <a:latin typeface="Courier" charset="0"/>
                <a:ea typeface="Courier" charset="0"/>
                <a:cs typeface="Courier" charset="0"/>
              </a:rPr>
              <a:t>").reverse(</a:t>
            </a:r>
            <a:r>
              <a:rPr lang="en-US" sz="1200" dirty="0">
                <a:solidFill>
                  <a:srgbClr val="CC7832"/>
                </a:solidFill>
                <a:latin typeface="Courier" charset="0"/>
                <a:ea typeface="Courier" charset="0"/>
                <a:cs typeface="Courier" charset="0"/>
              </a:rPr>
              <a:t>true</a:t>
            </a:r>
            <a:r>
              <a:rPr lang="en-US" sz="1200" dirty="0">
                <a:solidFill>
                  <a:schemeClr val="bg1">
                    <a:lumMod val="85000"/>
                  </a:schemeClr>
                </a:solidFill>
                <a:latin typeface="Courier" charset="0"/>
                <a:ea typeface="Courier" charset="0"/>
                <a:cs typeface="Courier" charset="0"/>
              </a:rPr>
              <a:t>))</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.build()</a:t>
            </a:r>
            <a:r>
              <a:rPr lang="en-US" sz="1200" dirty="0">
                <a:solidFill>
                  <a:srgbClr val="CC7832"/>
                </a:solidFill>
                <a:latin typeface="Courier" charset="0"/>
                <a:ea typeface="Courier" charset="0"/>
                <a:cs typeface="Courier" charset="0"/>
              </a:rPr>
              <a:t>;</a:t>
            </a:r>
            <a:r>
              <a:rPr lang="en-US" sz="1200" dirty="0">
                <a:solidFill>
                  <a:schemeClr val="bg1">
                    <a:lumMod val="85000"/>
                  </a:schemeClr>
                </a:solidFill>
                <a:latin typeface="Courier" charset="0"/>
                <a:ea typeface="Courier" charset="0"/>
                <a:cs typeface="Courier" charset="0"/>
              </a:rPr>
              <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session.execute(</a:t>
            </a:r>
            <a:r>
              <a:rPr lang="en-US" sz="1200" i="1" dirty="0">
                <a:solidFill>
                  <a:schemeClr val="bg1">
                    <a:lumMod val="85000"/>
                  </a:schemeClr>
                </a:solidFill>
                <a:latin typeface="Courier" charset="0"/>
                <a:ea typeface="Courier" charset="0"/>
                <a:cs typeface="Courier" charset="0"/>
              </a:rPr>
              <a:t>select</a:t>
            </a:r>
            <a:r>
              <a:rPr lang="en-US" sz="1200" dirty="0">
                <a:solidFill>
                  <a:schemeClr val="bg1">
                    <a:lumMod val="85000"/>
                  </a:schemeClr>
                </a:solidFill>
                <a:latin typeface="Courier" charset="0"/>
                <a:ea typeface="Courier" charset="0"/>
                <a:cs typeface="Courier" charset="0"/>
              </a:rPr>
              <a:t>().from(</a:t>
            </a:r>
            <a:r>
              <a:rPr lang="en-US" sz="1200" dirty="0">
                <a:solidFill>
                  <a:srgbClr val="6A8759"/>
                </a:solidFill>
                <a:latin typeface="Courier" charset="0"/>
                <a:ea typeface="Courier" charset="0"/>
                <a:cs typeface="Courier" charset="0"/>
              </a:rPr>
              <a:t>"tweets"</a:t>
            </a:r>
            <a:r>
              <a:rPr lang="en-US" sz="1200" dirty="0">
                <a:solidFill>
                  <a:schemeClr val="bg1">
                    <a:lumMod val="85000"/>
                  </a:schemeClr>
                </a:solidFill>
                <a:latin typeface="Courier" charset="0"/>
                <a:ea typeface="Courier" charset="0"/>
                <a:cs typeface="Courier" charset="0"/>
              </a:rPr>
              <a:t>)</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.where(</a:t>
            </a:r>
            <a:r>
              <a:rPr lang="en-US" sz="1200" i="1" dirty="0">
                <a:solidFill>
                  <a:schemeClr val="bg1">
                    <a:lumMod val="85000"/>
                  </a:schemeClr>
                </a:solidFill>
                <a:latin typeface="Courier" charset="0"/>
                <a:ea typeface="Courier" charset="0"/>
                <a:cs typeface="Courier" charset="0"/>
              </a:rPr>
              <a:t>eq</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"lucene"</a:t>
            </a:r>
            <a:r>
              <a:rPr lang="en-US" sz="1200" dirty="0">
                <a:solidFill>
                  <a:srgbClr val="CC7832"/>
                </a:solidFill>
                <a:latin typeface="Courier" charset="0"/>
                <a:ea typeface="Courier" charset="0"/>
                <a:cs typeface="Courier" charset="0"/>
              </a:rPr>
              <a:t>, </a:t>
            </a:r>
            <a:r>
              <a:rPr lang="en-US" sz="1200" dirty="0">
                <a:solidFill>
                  <a:schemeClr val="bg1">
                    <a:lumMod val="85000"/>
                  </a:schemeClr>
                </a:solidFill>
                <a:latin typeface="Courier" charset="0"/>
                <a:ea typeface="Courier" charset="0"/>
                <a:cs typeface="Courier" charset="0"/>
              </a:rPr>
              <a:t>search))</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.and(</a:t>
            </a:r>
            <a:r>
              <a:rPr lang="en-US" sz="1200" i="1" dirty="0">
                <a:solidFill>
                  <a:schemeClr val="bg1">
                    <a:lumMod val="85000"/>
                  </a:schemeClr>
                </a:solidFill>
                <a:latin typeface="Courier" charset="0"/>
                <a:ea typeface="Courier" charset="0"/>
                <a:cs typeface="Courier" charset="0"/>
              </a:rPr>
              <a:t>eq</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"user"</a:t>
            </a:r>
            <a:r>
              <a:rPr lang="en-US" sz="1200" dirty="0">
                <a:solidFill>
                  <a:srgbClr val="CC7832"/>
                </a:solidFill>
                <a:latin typeface="Courier" charset="0"/>
                <a:ea typeface="Courier" charset="0"/>
                <a:cs typeface="Courier" charset="0"/>
              </a:rPr>
              <a:t>, </a:t>
            </a:r>
            <a:r>
              <a:rPr lang="en-US" sz="1200" dirty="0">
                <a:solidFill>
                  <a:srgbClr val="6A8759"/>
                </a:solidFill>
                <a:latin typeface="Courier" charset="0"/>
                <a:ea typeface="Courier" charset="0"/>
                <a:cs typeface="Courier" charset="0"/>
              </a:rPr>
              <a:t>"adelapena</a:t>
            </a:r>
            <a:r>
              <a:rPr lang="en-US" sz="1200" dirty="0">
                <a:solidFill>
                  <a:schemeClr val="bg1">
                    <a:lumMod val="85000"/>
                  </a:schemeClr>
                </a:solidFill>
                <a:latin typeface="Courier" charset="0"/>
                <a:ea typeface="Courier" charset="0"/>
                <a:cs typeface="Courier" charset="0"/>
              </a:rPr>
              <a:t>"))</a:t>
            </a:r>
            <a:br>
              <a:rPr lang="en-US" sz="1200" dirty="0">
                <a:solidFill>
                  <a:schemeClr val="bg1">
                    <a:lumMod val="85000"/>
                  </a:schemeClr>
                </a:solidFill>
                <a:latin typeface="Courier" charset="0"/>
                <a:ea typeface="Courier" charset="0"/>
                <a:cs typeface="Courier" charset="0"/>
              </a:rPr>
            </a:br>
            <a:r>
              <a:rPr lang="en-US" sz="1200" dirty="0">
                <a:solidFill>
                  <a:schemeClr val="bg1">
                    <a:lumMod val="85000"/>
                  </a:schemeClr>
                </a:solidFill>
                <a:latin typeface="Courier" charset="0"/>
                <a:ea typeface="Courier" charset="0"/>
                <a:cs typeface="Courier" charset="0"/>
              </a:rPr>
              <a:t>                        .and(</a:t>
            </a:r>
            <a:r>
              <a:rPr lang="en-US" sz="1200" i="1" dirty="0">
                <a:solidFill>
                  <a:schemeClr val="bg1">
                    <a:lumMod val="85000"/>
                  </a:schemeClr>
                </a:solidFill>
                <a:latin typeface="Courier" charset="0"/>
                <a:ea typeface="Courier" charset="0"/>
                <a:cs typeface="Courier" charset="0"/>
              </a:rPr>
              <a:t>lte</a:t>
            </a:r>
            <a:r>
              <a:rPr lang="en-US" sz="1200" dirty="0">
                <a:solidFill>
                  <a:schemeClr val="bg1">
                    <a:lumMod val="85000"/>
                  </a:schemeClr>
                </a:solidFill>
                <a:latin typeface="Courier" charset="0"/>
                <a:ea typeface="Courier" charset="0"/>
                <a:cs typeface="Courier" charset="0"/>
              </a:rPr>
              <a:t>(</a:t>
            </a:r>
            <a:r>
              <a:rPr lang="en-US" sz="1200" dirty="0">
                <a:solidFill>
                  <a:srgbClr val="6A8759"/>
                </a:solidFill>
                <a:latin typeface="Courier" charset="0"/>
                <a:ea typeface="Courier" charset="0"/>
                <a:cs typeface="Courier" charset="0"/>
              </a:rPr>
              <a:t>"date"</a:t>
            </a:r>
            <a:r>
              <a:rPr lang="en-US" sz="1200" dirty="0">
                <a:solidFill>
                  <a:srgbClr val="CC7832"/>
                </a:solidFill>
                <a:latin typeface="Courier" charset="0"/>
                <a:ea typeface="Courier" charset="0"/>
                <a:cs typeface="Courier" charset="0"/>
              </a:rPr>
              <a:t>, </a:t>
            </a:r>
            <a:r>
              <a:rPr lang="en-US" sz="1200" dirty="0">
                <a:solidFill>
                  <a:srgbClr val="6A8759"/>
                </a:solidFill>
                <a:latin typeface="Courier" charset="0"/>
                <a:ea typeface="Courier" charset="0"/>
                <a:cs typeface="Courier" charset="0"/>
              </a:rPr>
              <a:t>"2016-01-01"</a:t>
            </a:r>
            <a:r>
              <a:rPr lang="en-US" sz="1200" dirty="0">
                <a:solidFill>
                  <a:schemeClr val="bg1">
                    <a:lumMod val="85000"/>
                  </a:schemeClr>
                </a:solidFill>
                <a:latin typeface="Courier" charset="0"/>
                <a:ea typeface="Courier" charset="0"/>
                <a:cs typeface="Courier" charset="0"/>
              </a:rPr>
              <a:t>)))</a:t>
            </a:r>
            <a:r>
              <a:rPr lang="en-US" sz="1200" dirty="0">
                <a:solidFill>
                  <a:srgbClr val="CC7832"/>
                </a:solidFill>
                <a:latin typeface="Courier" charset="0"/>
                <a:ea typeface="Courier" charset="0"/>
                <a:cs typeface="Courier" charset="0"/>
              </a:rPr>
              <a:t>;</a:t>
            </a:r>
            <a:endParaRPr lang="en-US" sz="1200" dirty="0">
              <a:latin typeface="Courier" charset="0"/>
              <a:ea typeface="Courier" charset="0"/>
              <a:cs typeface="Courier" charset="0"/>
            </a:endParaRPr>
          </a:p>
        </p:txBody>
      </p:sp>
      <p:sp>
        <p:nvSpPr>
          <p:cNvPr id="12" name="Shape 480"/>
          <p:cNvSpPr/>
          <p:nvPr/>
        </p:nvSpPr>
        <p:spPr>
          <a:xfrm>
            <a:off x="567952" y="1045381"/>
            <a:ext cx="6290049" cy="688169"/>
          </a:xfrm>
          <a:prstGeom prst="rect">
            <a:avLst/>
          </a:prstGeom>
          <a:noFill/>
          <a:ln>
            <a:noFill/>
          </a:ln>
        </p:spPr>
        <p:txBody>
          <a:bodyPr lIns="68569" tIns="34275" rIns="68569" bIns="34275" anchor="t" anchorCtr="0">
            <a:noAutofit/>
          </a:bodyPr>
          <a:lstStyle/>
          <a:p>
            <a:pPr marL="257168" indent="-257168">
              <a:lnSpc>
                <a:spcPct val="120000"/>
              </a:lnSpc>
              <a:buClr>
                <a:srgbClr val="AC5112"/>
              </a:buClr>
              <a:buSzPct val="80000"/>
              <a:buFont typeface="Arial" panose="020B0604020202020204" pitchFamily="34" charset="0"/>
              <a:buChar char="•"/>
            </a:pPr>
            <a:r>
              <a:rPr lang="en-US" sz="1600" dirty="0">
                <a:solidFill>
                  <a:srgbClr val="3F3F3F"/>
                </a:solidFill>
                <a:latin typeface="+mj-lt"/>
                <a:ea typeface="Open Sans" panose="020B0606030504020204" pitchFamily="34" charset="0"/>
                <a:cs typeface="Open Sans" panose="020B0606030504020204" pitchFamily="34" charset="0"/>
                <a:sym typeface="Calibri"/>
              </a:rPr>
              <a:t>Available for JVM languages: Java, Scala, Groovy</a:t>
            </a:r>
            <a:r>
              <a:rPr lang="is-IS" sz="1600" dirty="0">
                <a:solidFill>
                  <a:srgbClr val="3F3F3F"/>
                </a:solidFill>
                <a:latin typeface="+mj-lt"/>
                <a:ea typeface="Open Sans" panose="020B0606030504020204" pitchFamily="34" charset="0"/>
                <a:cs typeface="Open Sans" panose="020B0606030504020204" pitchFamily="34" charset="0"/>
                <a:sym typeface="Calibri"/>
              </a:rPr>
              <a:t>…</a:t>
            </a:r>
          </a:p>
          <a:p>
            <a:pPr marL="257168" indent="-257168">
              <a:lnSpc>
                <a:spcPct val="120000"/>
              </a:lnSpc>
              <a:buClr>
                <a:srgbClr val="AC5112"/>
              </a:buClr>
              <a:buSzPct val="80000"/>
              <a:buFont typeface="Arial" panose="020B0604020202020204" pitchFamily="34" charset="0"/>
              <a:buChar char="•"/>
            </a:pPr>
            <a:r>
              <a:rPr lang="is-IS" sz="1600" dirty="0">
                <a:solidFill>
                  <a:srgbClr val="3F3F3F"/>
                </a:solidFill>
                <a:latin typeface="+mj-lt"/>
                <a:ea typeface="Open Sans" panose="020B0606030504020204" pitchFamily="34" charset="0"/>
                <a:cs typeface="Open Sans" panose="020B0606030504020204" pitchFamily="34" charset="0"/>
                <a:sym typeface="Calibri"/>
              </a:rPr>
              <a:t>Compatible with most Cassandra clients</a:t>
            </a:r>
            <a:endParaRPr lang="en-US" sz="1600" dirty="0">
              <a:solidFill>
                <a:srgbClr val="3F3F3F"/>
              </a:solidFill>
              <a:latin typeface="+mj-lt"/>
              <a:ea typeface="Open Sans" panose="020B0606030504020204" pitchFamily="34" charset="0"/>
              <a:cs typeface="Open Sans" panose="020B0606030504020204" pitchFamily="34" charset="0"/>
              <a:sym typeface="Calibri"/>
            </a:endParaRPr>
          </a:p>
        </p:txBody>
      </p:sp>
      <p:sp>
        <p:nvSpPr>
          <p:cNvPr id="9" name="TextBox 8"/>
          <p:cNvSpPr txBox="1"/>
          <p:nvPr/>
        </p:nvSpPr>
        <p:spPr>
          <a:xfrm>
            <a:off x="532800" y="4777200"/>
            <a:ext cx="656167" cy="276999"/>
          </a:xfrm>
          <a:prstGeom prst="rect">
            <a:avLst/>
          </a:prstGeom>
          <a:noFill/>
        </p:spPr>
        <p:txBody>
          <a:bodyPr wrap="square" lIns="0" rtlCol="0">
            <a:spAutoFit/>
          </a:bodyPr>
          <a:lstStyle/>
          <a:p>
            <a:r>
              <a:rPr lang="en-US" sz="1200" dirty="0">
                <a:solidFill>
                  <a:schemeClr val="bg1">
                    <a:lumMod val="50000"/>
                  </a:schemeClr>
                </a:solidFill>
              </a:rPr>
              <a:t>9</a:t>
            </a:r>
            <a:r>
              <a:rPr lang="en-US" sz="1200" dirty="0" smtClean="0">
                <a:solidFill>
                  <a:schemeClr val="bg1">
                    <a:lumMod val="50000"/>
                  </a:schemeClr>
                </a:solidFill>
              </a:rPr>
              <a:t>/40</a:t>
            </a:r>
            <a:endParaRPr lang="en-US" sz="1200" dirty="0">
              <a:solidFill>
                <a:schemeClr val="bg1">
                  <a:lumMod val="50000"/>
                </a:schemeClr>
              </a:solidFill>
            </a:endParaRPr>
          </a:p>
        </p:txBody>
      </p:sp>
    </p:spTree>
    <p:extLst>
      <p:ext uri="{BB962C8B-B14F-4D97-AF65-F5344CB8AC3E}">
        <p14:creationId xmlns:p14="http://schemas.microsoft.com/office/powerpoint/2010/main" val="1007319716"/>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Stax_Template">
  <a:themeElements>
    <a:clrScheme name="DataStax">
      <a:dk1>
        <a:sysClr val="windowText" lastClr="000000"/>
      </a:dk1>
      <a:lt1>
        <a:sysClr val="window" lastClr="FFFFFF"/>
      </a:lt1>
      <a:dk2>
        <a:srgbClr val="9EACAB"/>
      </a:dk2>
      <a:lt2>
        <a:srgbClr val="F8F9F7"/>
      </a:lt2>
      <a:accent1>
        <a:srgbClr val="007A97"/>
      </a:accent1>
      <a:accent2>
        <a:srgbClr val="CA5F14"/>
      </a:accent2>
      <a:accent3>
        <a:srgbClr val="FFC72C"/>
      </a:accent3>
      <a:accent4>
        <a:srgbClr val="A4D233"/>
      </a:accent4>
      <a:accent5>
        <a:srgbClr val="0CB7E1"/>
      </a:accent5>
      <a:accent6>
        <a:srgbClr val="8031A7"/>
      </a:accent6>
      <a:hlink>
        <a:srgbClr val="CA5F14"/>
      </a:hlink>
      <a:folHlink>
        <a:srgbClr val="374C51"/>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11" id="{872FB066-11D9-3941-A02B-87679BC2FB76}" vid="{EC15C60F-803D-2D48-BB80-27CDBFDDD7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CSummit_template</Template>
  <TotalTime>44166</TotalTime>
  <Words>5210</Words>
  <Application>Microsoft Macintosh PowerPoint</Application>
  <PresentationFormat>On-screen Show (16:9)</PresentationFormat>
  <Paragraphs>673</Paragraphs>
  <Slides>36</Slides>
  <Notes>35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Calibri</vt:lpstr>
      <vt:lpstr>Courier</vt:lpstr>
      <vt:lpstr>Courier New</vt:lpstr>
      <vt:lpstr>Georgia</vt:lpstr>
      <vt:lpstr>Helvetica Neue Thin</vt:lpstr>
      <vt:lpstr>Open Sans</vt:lpstr>
      <vt:lpstr>Open Sans Light</vt:lpstr>
      <vt:lpstr>Open Sans Semibold</vt:lpstr>
      <vt:lpstr>Times New Roman</vt:lpstr>
      <vt:lpstr>Trebuchet MS</vt:lpstr>
      <vt:lpstr>Wingdings</vt:lpstr>
      <vt:lpstr>Arial</vt:lpstr>
      <vt:lpstr>DataStax_Template</vt:lpstr>
      <vt:lpstr>Andrés de la Peña</vt:lpstr>
      <vt:lpstr>PowerPoint Presentation</vt:lpstr>
      <vt:lpstr>PowerPoint Presentation</vt:lpstr>
      <vt:lpstr>Lucene-based Cassandra secondary indexes</vt:lpstr>
      <vt:lpstr>Apache Lucene</vt:lpstr>
      <vt:lpstr>A Lucene-based C* 2i implementation</vt:lpstr>
      <vt:lpstr>Creating Lucene indexes</vt:lpstr>
      <vt:lpstr>Querying Lucene indexes</vt:lpstr>
      <vt:lpstr>Java query builder</vt:lpstr>
      <vt:lpstr>Apache Spark integration</vt:lpstr>
      <vt:lpstr>Geospatial search features</vt:lpstr>
      <vt:lpstr>Geo point mapper</vt:lpstr>
      <vt:lpstr>Bounding box search</vt:lpstr>
      <vt:lpstr>Distance search</vt:lpstr>
      <vt:lpstr>Distance sorting</vt:lpstr>
      <vt:lpstr>Indexing complex geospatial shapes</vt:lpstr>
      <vt:lpstr>Index-time shape transformations</vt:lpstr>
      <vt:lpstr>Index-time shape transformations</vt:lpstr>
      <vt:lpstr>Index-time shape transformations</vt:lpstr>
      <vt:lpstr>Search by geo shape</vt:lpstr>
      <vt:lpstr>Geo Search</vt:lpstr>
      <vt:lpstr>Business use cases</vt:lpstr>
      <vt:lpstr>PowerPoint Presentation</vt:lpstr>
      <vt:lpstr>Use cases data set</vt:lpstr>
      <vt:lpstr>Use cases data set</vt:lpstr>
      <vt:lpstr>Use cases data set</vt:lpstr>
      <vt:lpstr>Composite spatial strategy</vt:lpstr>
      <vt:lpstr>Use cases: Search blocks in a shape</vt:lpstr>
      <vt:lpstr>Use cases: Search blocks far from police and fire stations</vt:lpstr>
      <vt:lpstr>Use cases: Search blocks far from fire stations</vt:lpstr>
      <vt:lpstr>Use cases: Find which blocks are affected by a moving hurricane and their maximum wind speed exposures</vt:lpstr>
      <vt:lpstr>Use cases: Blocks affected by a moving hurricane</vt:lpstr>
      <vt:lpstr>Conclusions</vt:lpstr>
      <vt:lpstr>Conclusions</vt:lpstr>
      <vt:lpstr>It's open source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Theresa Fong</dc:creator>
  <cp:lastModifiedBy>Andres De La Peña</cp:lastModifiedBy>
  <cp:revision>273</cp:revision>
  <dcterms:created xsi:type="dcterms:W3CDTF">2016-06-30T20:15:45Z</dcterms:created>
  <dcterms:modified xsi:type="dcterms:W3CDTF">2016-09-07T17:28:15Z</dcterms:modified>
</cp:coreProperties>
</file>